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12192000" cy="6858000"/>
  <p:embeddedFontLs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6.xml"/><Relationship Id="rId55" Type="http://schemas.openxmlformats.org/officeDocument/2006/relationships/font" Target="fonts/HelveticaNeue-boldItalic.fntdata"/><Relationship Id="rId10" Type="http://schemas.openxmlformats.org/officeDocument/2006/relationships/slide" Target="slides/slide5.xml"/><Relationship Id="rId54"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8969" y="417703"/>
            <a:ext cx="9920605" cy="7644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848969" y="1712366"/>
            <a:ext cx="9637395" cy="3441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200">
                <a:solidFill>
                  <a:srgbClr val="292929"/>
                </a:solidFill>
                <a:latin typeface="Helvetica Neue"/>
                <a:ea typeface="Helvetica Neue"/>
                <a:cs typeface="Helvetica Neue"/>
                <a:sym typeface="Helvetica Neu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 name="Shape 22"/>
        <p:cNvGrpSpPr/>
        <p:nvPr/>
      </p:nvGrpSpPr>
      <p:grpSpPr>
        <a:xfrm>
          <a:off x="0" y="0"/>
          <a:ext cx="0" cy="0"/>
          <a:chOff x="0" y="0"/>
          <a:chExt cx="0" cy="0"/>
        </a:xfrm>
      </p:grpSpPr>
      <p:sp>
        <p:nvSpPr>
          <p:cNvPr id="23" name="Google Shape;23;p4"/>
          <p:cNvSpPr txBox="1"/>
          <p:nvPr>
            <p:ph type="title"/>
          </p:nvPr>
        </p:nvSpPr>
        <p:spPr>
          <a:xfrm>
            <a:off x="848969" y="417703"/>
            <a:ext cx="9920605" cy="7644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200">
                <a:solidFill>
                  <a:srgbClr val="292929"/>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
          <p:cNvSpPr txBox="1"/>
          <p:nvPr>
            <p:ph type="title"/>
          </p:nvPr>
        </p:nvSpPr>
        <p:spPr>
          <a:xfrm>
            <a:off x="848969" y="417703"/>
            <a:ext cx="9920605" cy="7644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7997"/>
          </a:xfrm>
          <a:prstGeom prst="rect">
            <a:avLst/>
          </a:prstGeom>
          <a:noFill/>
          <a:ln>
            <a:noFill/>
          </a:ln>
        </p:spPr>
      </p:pic>
      <p:sp>
        <p:nvSpPr>
          <p:cNvPr id="7" name="Google Shape;7;p1"/>
          <p:cNvSpPr txBox="1"/>
          <p:nvPr>
            <p:ph type="title"/>
          </p:nvPr>
        </p:nvSpPr>
        <p:spPr>
          <a:xfrm>
            <a:off x="848969" y="417703"/>
            <a:ext cx="9920605" cy="76448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848969" y="1712366"/>
            <a:ext cx="9637395" cy="34417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200" u="none" cap="none" strike="noStrike">
                <a:solidFill>
                  <a:srgbClr val="292929"/>
                </a:solidFill>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lvl1pPr indent="0" lvl="0" marL="159385">
              <a:lnSpc>
                <a:spcPct val="114687"/>
              </a:lnSpc>
              <a:spcBef>
                <a:spcPts val="0"/>
              </a:spcBef>
              <a:buNone/>
              <a:defRPr b="0" i="0" sz="1600">
                <a:solidFill>
                  <a:srgbClr val="1C7CDB"/>
                </a:solidFill>
                <a:latin typeface="Helvetica Neue"/>
                <a:ea typeface="Helvetica Neue"/>
                <a:cs typeface="Helvetica Neue"/>
                <a:sym typeface="Helvetica Neue"/>
              </a:defRPr>
            </a:lvl1pPr>
            <a:lvl2pPr indent="0" lvl="1" marL="159385">
              <a:lnSpc>
                <a:spcPct val="114687"/>
              </a:lnSpc>
              <a:spcBef>
                <a:spcPts val="0"/>
              </a:spcBef>
              <a:buNone/>
              <a:defRPr b="0" i="0" sz="1600">
                <a:solidFill>
                  <a:srgbClr val="1C7CDB"/>
                </a:solidFill>
                <a:latin typeface="Helvetica Neue"/>
                <a:ea typeface="Helvetica Neue"/>
                <a:cs typeface="Helvetica Neue"/>
                <a:sym typeface="Helvetica Neue"/>
              </a:defRPr>
            </a:lvl2pPr>
            <a:lvl3pPr indent="0" lvl="2" marL="159385">
              <a:lnSpc>
                <a:spcPct val="114687"/>
              </a:lnSpc>
              <a:spcBef>
                <a:spcPts val="0"/>
              </a:spcBef>
              <a:buNone/>
              <a:defRPr b="0" i="0" sz="1600">
                <a:solidFill>
                  <a:srgbClr val="1C7CDB"/>
                </a:solidFill>
                <a:latin typeface="Helvetica Neue"/>
                <a:ea typeface="Helvetica Neue"/>
                <a:cs typeface="Helvetica Neue"/>
                <a:sym typeface="Helvetica Neue"/>
              </a:defRPr>
            </a:lvl3pPr>
            <a:lvl4pPr indent="0" lvl="3" marL="159385">
              <a:lnSpc>
                <a:spcPct val="114687"/>
              </a:lnSpc>
              <a:spcBef>
                <a:spcPts val="0"/>
              </a:spcBef>
              <a:buNone/>
              <a:defRPr b="0" i="0" sz="1600">
                <a:solidFill>
                  <a:srgbClr val="1C7CDB"/>
                </a:solidFill>
                <a:latin typeface="Helvetica Neue"/>
                <a:ea typeface="Helvetica Neue"/>
                <a:cs typeface="Helvetica Neue"/>
                <a:sym typeface="Helvetica Neue"/>
              </a:defRPr>
            </a:lvl4pPr>
            <a:lvl5pPr indent="0" lvl="4" marL="159385">
              <a:lnSpc>
                <a:spcPct val="114687"/>
              </a:lnSpc>
              <a:spcBef>
                <a:spcPts val="0"/>
              </a:spcBef>
              <a:buNone/>
              <a:defRPr b="0" i="0" sz="1600">
                <a:solidFill>
                  <a:srgbClr val="1C7CDB"/>
                </a:solidFill>
                <a:latin typeface="Helvetica Neue"/>
                <a:ea typeface="Helvetica Neue"/>
                <a:cs typeface="Helvetica Neue"/>
                <a:sym typeface="Helvetica Neue"/>
              </a:defRPr>
            </a:lvl5pPr>
            <a:lvl6pPr indent="0" lvl="5" marL="159385">
              <a:lnSpc>
                <a:spcPct val="114687"/>
              </a:lnSpc>
              <a:spcBef>
                <a:spcPts val="0"/>
              </a:spcBef>
              <a:buNone/>
              <a:defRPr b="0" i="0" sz="1600">
                <a:solidFill>
                  <a:srgbClr val="1C7CDB"/>
                </a:solidFill>
                <a:latin typeface="Helvetica Neue"/>
                <a:ea typeface="Helvetica Neue"/>
                <a:cs typeface="Helvetica Neue"/>
                <a:sym typeface="Helvetica Neue"/>
              </a:defRPr>
            </a:lvl6pPr>
            <a:lvl7pPr indent="0" lvl="6" marL="159385">
              <a:lnSpc>
                <a:spcPct val="114687"/>
              </a:lnSpc>
              <a:spcBef>
                <a:spcPts val="0"/>
              </a:spcBef>
              <a:buNone/>
              <a:defRPr b="0" i="0" sz="1600">
                <a:solidFill>
                  <a:srgbClr val="1C7CDB"/>
                </a:solidFill>
                <a:latin typeface="Helvetica Neue"/>
                <a:ea typeface="Helvetica Neue"/>
                <a:cs typeface="Helvetica Neue"/>
                <a:sym typeface="Helvetica Neue"/>
              </a:defRPr>
            </a:lvl7pPr>
            <a:lvl8pPr indent="0" lvl="7" marL="159385">
              <a:lnSpc>
                <a:spcPct val="114687"/>
              </a:lnSpc>
              <a:spcBef>
                <a:spcPts val="0"/>
              </a:spcBef>
              <a:buNone/>
              <a:defRPr b="0" i="0" sz="1600">
                <a:solidFill>
                  <a:srgbClr val="1C7CDB"/>
                </a:solidFill>
                <a:latin typeface="Helvetica Neue"/>
                <a:ea typeface="Helvetica Neue"/>
                <a:cs typeface="Helvetica Neue"/>
                <a:sym typeface="Helvetica Neue"/>
              </a:defRPr>
            </a:lvl8pPr>
            <a:lvl9pPr indent="0" lvl="8" marL="159385">
              <a:lnSpc>
                <a:spcPct val="114687"/>
              </a:lnSpc>
              <a:spcBef>
                <a:spcPts val="0"/>
              </a:spcBef>
              <a:buNone/>
              <a:defRPr b="0" i="0" sz="1600">
                <a:solidFill>
                  <a:srgbClr val="1C7CDB"/>
                </a:solidFill>
                <a:latin typeface="Helvetica Neue"/>
                <a:ea typeface="Helvetica Neue"/>
                <a:cs typeface="Helvetica Neue"/>
                <a:sym typeface="Helvetica Neue"/>
              </a:defRPr>
            </a:lvl9pPr>
          </a:lstStyle>
          <a:p>
            <a:pPr indent="0" lvl="0" marL="159385"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github.com/Abiolar11/capstone/blob/main/Data%20Wrangling%20-%20Lab%202.ipynb" TargetMode="External"/><Relationship Id="rId4" Type="http://schemas.openxmlformats.org/officeDocument/2006/relationships/hyperlink" Target="https://github.com/Abiolar11/capstone/blob/main/Data%20Wrangling%20-%20Lab%202.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Abiolar11/capstone/blob/main/Data%20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Abiolar11/capstone/blob/main/EDA%20with%20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Abiolar11/capstone/blob/main/Visual%20Analytics%20Folium.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Abiolar11/capstone/blob/main/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Abiolar11/capstone/blob/main/Predictive%20Analysi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Abiolar11/capstone/blob/main/Data%20collection.ipynb" TargetMode="External"/><Relationship Id="rId4" Type="http://schemas.openxmlformats.org/officeDocument/2006/relationships/hyperlink" Target="https://github.com/Abiolar11/capstone/blob/main/Data%20collection.ipynb" TargetMode="External"/><Relationship Id="rId5" Type="http://schemas.openxmlformats.org/officeDocument/2006/relationships/hyperlink" Target="https://github.com/Abiolar11/capstone/blob/main/Data%20collection.ipynb" TargetMode="External"/><Relationship Id="rId6" Type="http://schemas.openxmlformats.org/officeDocument/2006/relationships/image" Target="../media/image2.png"/><Relationship Id="rId7"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Abiolar11/capstone/blob/main/Data%20Web%20Scraping.ipynb" TargetMode="External"/><Relationship Id="rId4" Type="http://schemas.openxmlformats.org/officeDocument/2006/relationships/hyperlink" Target="https://github.com/Abiolar11/capstone/blob/main/Data%20Web%20Scraping.ipynb" TargetMode="External"/><Relationship Id="rId5" Type="http://schemas.openxmlformats.org/officeDocument/2006/relationships/hyperlink" Target="https://github.com/Abiolar11/capstone/blob/main/Data%20Web%20Scraping.ipynb" TargetMode="External"/><Relationship Id="rId6" Type="http://schemas.openxmlformats.org/officeDocument/2006/relationships/image" Target="../media/image3.jp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45" name="Google Shape;45;p7"/>
          <p:cNvSpPr txBox="1"/>
          <p:nvPr/>
        </p:nvSpPr>
        <p:spPr>
          <a:xfrm>
            <a:off x="967514" y="4589150"/>
            <a:ext cx="2657400" cy="567000"/>
          </a:xfrm>
          <a:prstGeom prst="rect">
            <a:avLst/>
          </a:prstGeom>
          <a:noFill/>
          <a:ln>
            <a:noFill/>
          </a:ln>
        </p:spPr>
        <p:txBody>
          <a:bodyPr anchorCtr="0" anchor="t" bIns="0" lIns="0" spcFirstLastPara="1" rIns="0" wrap="square" tIns="12700">
            <a:spAutoFit/>
          </a:bodyPr>
          <a:lstStyle/>
          <a:p>
            <a:pPr indent="0" lvl="0" marL="0" marR="5080" rtl="0" algn="l">
              <a:lnSpc>
                <a:spcPct val="100000"/>
              </a:lnSpc>
              <a:spcBef>
                <a:spcPts val="0"/>
              </a:spcBef>
              <a:spcAft>
                <a:spcPts val="0"/>
              </a:spcAft>
              <a:buNone/>
            </a:pPr>
            <a:r>
              <a:rPr lang="en-US" sz="1800">
                <a:solidFill>
                  <a:srgbClr val="E7E6E6"/>
                </a:solidFill>
                <a:latin typeface="Helvetica Neue"/>
                <a:ea typeface="Helvetica Neue"/>
                <a:cs typeface="Helvetica Neue"/>
                <a:sym typeface="Helvetica Neue"/>
              </a:rPr>
              <a:t>Ahmad Jawad Mughal</a:t>
            </a:r>
            <a:r>
              <a:rPr lang="en-US" sz="1800">
                <a:solidFill>
                  <a:srgbClr val="E7E6E6"/>
                </a:solidFill>
                <a:latin typeface="Helvetica Neue"/>
                <a:ea typeface="Helvetica Neue"/>
                <a:cs typeface="Helvetica Neue"/>
                <a:sym typeface="Helvetica Neue"/>
              </a:rPr>
              <a:t> </a:t>
            </a:r>
            <a:endParaRPr sz="1800">
              <a:solidFill>
                <a:srgbClr val="E7E6E6"/>
              </a:solidFill>
              <a:latin typeface="Helvetica Neue"/>
              <a:ea typeface="Helvetica Neue"/>
              <a:cs typeface="Helvetica Neue"/>
              <a:sym typeface="Helvetica Neue"/>
            </a:endParaRPr>
          </a:p>
          <a:p>
            <a:pPr indent="0" lvl="0" marL="0" marR="5080" rtl="0" algn="l">
              <a:lnSpc>
                <a:spcPct val="100000"/>
              </a:lnSpc>
              <a:spcBef>
                <a:spcPts val="0"/>
              </a:spcBef>
              <a:spcAft>
                <a:spcPts val="0"/>
              </a:spcAft>
              <a:buNone/>
            </a:pPr>
            <a:r>
              <a:rPr lang="en-US" sz="1800">
                <a:solidFill>
                  <a:srgbClr val="E7E6E6"/>
                </a:solidFill>
                <a:latin typeface="Helvetica Neue"/>
                <a:ea typeface="Helvetica Neue"/>
                <a:cs typeface="Helvetica Neue"/>
                <a:sym typeface="Helvetica Neue"/>
              </a:rPr>
              <a:t>Feb 2024</a:t>
            </a:r>
            <a:endParaRPr sz="1800">
              <a:latin typeface="Helvetica Neue"/>
              <a:ea typeface="Helvetica Neue"/>
              <a:cs typeface="Helvetica Neue"/>
              <a:sym typeface="Helvetica Neue"/>
            </a:endParaRPr>
          </a:p>
        </p:txBody>
      </p:sp>
      <p:pic>
        <p:nvPicPr>
          <p:cNvPr id="46" name="Google Shape;46;p7"/>
          <p:cNvPicPr preferRelativeResize="0"/>
          <p:nvPr/>
        </p:nvPicPr>
        <p:blipFill rotWithShape="1">
          <a:blip r:embed="rId4">
            <a:alphaModFix/>
          </a:blip>
          <a:srcRect b="0" l="0" r="0" t="0"/>
          <a:stretch/>
        </p:blipFill>
        <p:spPr>
          <a:xfrm>
            <a:off x="890016" y="676655"/>
            <a:ext cx="2104644" cy="629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848969" y="1808733"/>
            <a:ext cx="8721725" cy="3284220"/>
          </a:xfrm>
          <a:prstGeom prst="rect">
            <a:avLst/>
          </a:prstGeom>
          <a:noFill/>
          <a:ln>
            <a:noFill/>
          </a:ln>
        </p:spPr>
        <p:txBody>
          <a:bodyPr anchorCtr="0" anchor="t" bIns="0" lIns="0" spcFirstLastPara="1" rIns="0" wrap="square" tIns="49525">
            <a:spAutoFit/>
          </a:bodyPr>
          <a:lstStyle/>
          <a:p>
            <a:pPr indent="-228600" lvl="0" marL="241300" marR="321945"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performed exploratory data analysis and determined the training labels</a:t>
            </a:r>
            <a:endParaRPr sz="2200">
              <a:latin typeface="Helvetica Neue"/>
              <a:ea typeface="Helvetica Neue"/>
              <a:cs typeface="Helvetica Neue"/>
              <a:sym typeface="Helvetica Neue"/>
            </a:endParaRPr>
          </a:p>
          <a:p>
            <a:pPr indent="-228600" lvl="0" marL="241300" marR="5080" rtl="0" algn="l">
              <a:lnSpc>
                <a:spcPct val="108181"/>
              </a:lnSpc>
              <a:spcBef>
                <a:spcPts val="10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calculated the number of launches at each site and the number and occurrence of each orbit</a:t>
            </a:r>
            <a:endParaRPr sz="2200">
              <a:latin typeface="Helvetica Neue"/>
              <a:ea typeface="Helvetica Neue"/>
              <a:cs typeface="Helvetica Neue"/>
              <a:sym typeface="Helvetica Neue"/>
            </a:endParaRPr>
          </a:p>
          <a:p>
            <a:pPr indent="-228600" lvl="0" marL="241300" marR="66675" rtl="0" algn="l">
              <a:lnSpc>
                <a:spcPct val="108181"/>
              </a:lnSpc>
              <a:spcBef>
                <a:spcPts val="98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created landing outcome label from outcome column and ecported the results in csv</a:t>
            </a:r>
            <a:endParaRPr sz="2200">
              <a:latin typeface="Helvetica Neue"/>
              <a:ea typeface="Helvetica Neue"/>
              <a:cs typeface="Helvetica Neue"/>
              <a:sym typeface="Helvetica Neue"/>
            </a:endParaRPr>
          </a:p>
          <a:p>
            <a:pPr indent="-227965" lvl="0" marL="240665" rtl="0" algn="l">
              <a:lnSpc>
                <a:spcPct val="100000"/>
              </a:lnSpc>
              <a:spcBef>
                <a:spcPts val="69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a:t>
            </a:r>
            <a:endParaRPr sz="2200">
              <a:latin typeface="Helvetica Neue"/>
              <a:ea typeface="Helvetica Neue"/>
              <a:cs typeface="Helvetica Neue"/>
              <a:sym typeface="Helvetica Neue"/>
            </a:endParaRPr>
          </a:p>
          <a:p>
            <a:pPr indent="0" lvl="0" marL="12700" marR="27305" rtl="0" algn="l">
              <a:lnSpc>
                <a:spcPct val="108181"/>
              </a:lnSpc>
              <a:spcBef>
                <a:spcPts val="1040"/>
              </a:spcBef>
              <a:spcAft>
                <a:spcPts val="0"/>
              </a:spcAft>
              <a:buNone/>
            </a:pPr>
            <a:r>
              <a:rPr lang="en-US" sz="2200" u="sng">
                <a:solidFill>
                  <a:schemeClr val="hlink"/>
                </a:solidFill>
                <a:latin typeface="Helvetica Neue"/>
                <a:ea typeface="Helvetica Neue"/>
                <a:cs typeface="Helvetica Neue"/>
                <a:sym typeface="Helvetica Neue"/>
                <a:hlinkClick r:id="rId3"/>
              </a:rPr>
              <a:t>https://github.com/Abiolar11/capstone/blob/main/Data%20Wrangling%</a:t>
            </a:r>
            <a:r>
              <a:rPr lang="en-US" sz="2200">
                <a:solidFill>
                  <a:srgbClr val="0462C1"/>
                </a:solidFill>
                <a:latin typeface="Helvetica Neue"/>
                <a:ea typeface="Helvetica Neue"/>
                <a:cs typeface="Helvetica Neue"/>
                <a:sym typeface="Helvetica Neue"/>
              </a:rPr>
              <a:t> </a:t>
            </a:r>
            <a:r>
              <a:rPr lang="en-US" sz="2200" u="sng">
                <a:solidFill>
                  <a:schemeClr val="hlink"/>
                </a:solidFill>
                <a:latin typeface="Helvetica Neue"/>
                <a:ea typeface="Helvetica Neue"/>
                <a:cs typeface="Helvetica Neue"/>
                <a:sym typeface="Helvetica Neue"/>
                <a:hlinkClick r:id="rId4"/>
              </a:rPr>
              <a:t>20-%20Lab%202.ipynb</a:t>
            </a:r>
            <a:endParaRPr sz="2200">
              <a:latin typeface="Helvetica Neue"/>
              <a:ea typeface="Helvetica Neue"/>
              <a:cs typeface="Helvetica Neue"/>
              <a:sym typeface="Helvetica Neue"/>
            </a:endParaRPr>
          </a:p>
        </p:txBody>
      </p:sp>
      <p:sp>
        <p:nvSpPr>
          <p:cNvPr id="113" name="Google Shape;113;p16"/>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14" name="Google Shape;114;p16"/>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nvSpPr>
        <p:spPr>
          <a:xfrm>
            <a:off x="848969" y="1808733"/>
            <a:ext cx="9437370" cy="1795780"/>
          </a:xfrm>
          <a:prstGeom prst="rect">
            <a:avLst/>
          </a:prstGeom>
          <a:noFill/>
          <a:ln>
            <a:noFill/>
          </a:ln>
        </p:spPr>
        <p:txBody>
          <a:bodyPr anchorCtr="0" anchor="t" bIns="0" lIns="0" spcFirstLastPara="1" rIns="0" wrap="square" tIns="49525">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explored the data by visualizing the relationship between flight number and launch site, payload and launh site, success rate of each orbit type, flight number and orbit type, and the launch success yearly trend</a:t>
            </a:r>
            <a:endParaRPr sz="2200">
              <a:latin typeface="Helvetica Neue"/>
              <a:ea typeface="Helvetica Neue"/>
              <a:cs typeface="Helvetica Neue"/>
              <a:sym typeface="Helvetica Neue"/>
            </a:endParaRPr>
          </a:p>
          <a:p>
            <a:pPr indent="-227965" lvl="0" marL="240665" rtl="0" algn="l">
              <a:lnSpc>
                <a:spcPct val="100000"/>
              </a:lnSpc>
              <a:spcBef>
                <a:spcPts val="7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a:t>
            </a:r>
            <a:endParaRPr sz="2200">
              <a:latin typeface="Helvetica Neue"/>
              <a:ea typeface="Helvetica Neue"/>
              <a:cs typeface="Helvetica Neue"/>
              <a:sym typeface="Helvetica Neue"/>
            </a:endParaRPr>
          </a:p>
          <a:p>
            <a:pPr indent="0" lvl="0" marL="12700" rtl="0" algn="l">
              <a:lnSpc>
                <a:spcPct val="100000"/>
              </a:lnSpc>
              <a:spcBef>
                <a:spcPts val="760"/>
              </a:spcBef>
              <a:spcAft>
                <a:spcPts val="0"/>
              </a:spcAft>
              <a:buNone/>
            </a:pPr>
            <a:r>
              <a:rPr lang="en-US" sz="2000" u="sng">
                <a:solidFill>
                  <a:schemeClr val="hlink"/>
                </a:solidFill>
                <a:latin typeface="Calibri"/>
                <a:ea typeface="Calibri"/>
                <a:cs typeface="Calibri"/>
                <a:sym typeface="Calibri"/>
                <a:hlinkClick r:id="rId3"/>
              </a:rPr>
              <a:t>https://github.com/Abiolar11/capstone/blob/main/Data%20Visualization.ipynb</a:t>
            </a:r>
            <a:endParaRPr sz="2000">
              <a:latin typeface="Calibri"/>
              <a:ea typeface="Calibri"/>
              <a:cs typeface="Calibri"/>
              <a:sym typeface="Calibri"/>
            </a:endParaRPr>
          </a:p>
        </p:txBody>
      </p:sp>
      <p:sp>
        <p:nvSpPr>
          <p:cNvPr id="120" name="Google Shape;120;p17"/>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21" name="Google Shape;121;p17"/>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nvSpPr>
        <p:spPr>
          <a:xfrm>
            <a:off x="11109706" y="6080861"/>
            <a:ext cx="26924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Helvetica Neue"/>
                <a:ea typeface="Helvetica Neue"/>
                <a:cs typeface="Helvetica Neue"/>
                <a:sym typeface="Helvetica Neue"/>
              </a:rPr>
              <a:t>12</a:t>
            </a:r>
            <a:endParaRPr sz="1600">
              <a:latin typeface="Helvetica Neue"/>
              <a:ea typeface="Helvetica Neue"/>
              <a:cs typeface="Helvetica Neue"/>
              <a:sym typeface="Helvetica Neue"/>
            </a:endParaRPr>
          </a:p>
        </p:txBody>
      </p:sp>
      <p:sp>
        <p:nvSpPr>
          <p:cNvPr id="127" name="Google Shape;127;p18"/>
          <p:cNvSpPr txBox="1"/>
          <p:nvPr/>
        </p:nvSpPr>
        <p:spPr>
          <a:xfrm>
            <a:off x="848969" y="1577086"/>
            <a:ext cx="9496425" cy="4832985"/>
          </a:xfrm>
          <a:prstGeom prst="rect">
            <a:avLst/>
          </a:prstGeom>
          <a:noFill/>
          <a:ln>
            <a:noFill/>
          </a:ln>
        </p:spPr>
        <p:txBody>
          <a:bodyPr anchorCtr="0" anchor="t" bIns="0" lIns="0" spcFirstLastPara="1" rIns="0" wrap="square" tIns="12050">
            <a:spAutoFit/>
          </a:bodyPr>
          <a:lstStyle/>
          <a:p>
            <a:pPr indent="-228600" lvl="0" marL="241300" marR="3003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loaded the SpaceX dataset into a PostgreSQL database without leaving the jupyter notebook</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applied EDA with SQL to get insight from the data. We wrote queries to</a:t>
            </a:r>
            <a:endParaRPr sz="2200">
              <a:latin typeface="Helvetica Neue"/>
              <a:ea typeface="Helvetica Neue"/>
              <a:cs typeface="Helvetica Neue"/>
              <a:sym typeface="Helvetica Neue"/>
            </a:endParaRPr>
          </a:p>
          <a:p>
            <a:pPr indent="0" lvl="0" marL="24130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find out for instance</a:t>
            </a:r>
            <a:endParaRPr sz="2200">
              <a:latin typeface="Helvetica Neue"/>
              <a:ea typeface="Helvetica Neue"/>
              <a:cs typeface="Helvetica Neue"/>
              <a:sym typeface="Helvetica Neue"/>
            </a:endParaRPr>
          </a:p>
          <a:p>
            <a:pPr indent="-227965" lvl="1" marL="697865" rtl="0" algn="l">
              <a:lnSpc>
                <a:spcPct val="100000"/>
              </a:lnSpc>
              <a:spcBef>
                <a:spcPts val="142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names of unique launch sites in the space mission</a:t>
            </a:r>
            <a:endParaRPr sz="1800">
              <a:latin typeface="Helvetica Neue"/>
              <a:ea typeface="Helvetica Neue"/>
              <a:cs typeface="Helvetica Neue"/>
              <a:sym typeface="Helvetica Neue"/>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total payload mass carried by boosters launched by NASA (CRS)</a:t>
            </a:r>
            <a:endParaRPr sz="1800">
              <a:latin typeface="Helvetica Neue"/>
              <a:ea typeface="Helvetica Neue"/>
              <a:cs typeface="Helvetica Neue"/>
              <a:sym typeface="Helvetica Neue"/>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average payload mass carried by booster version F9 v1.1</a:t>
            </a:r>
            <a:endParaRPr sz="1800">
              <a:latin typeface="Helvetica Neue"/>
              <a:ea typeface="Helvetica Neue"/>
              <a:cs typeface="Helvetica Neue"/>
              <a:sym typeface="Helvetica Neue"/>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total number of successful and failure mission outcomes</a:t>
            </a:r>
            <a:endParaRPr sz="1800">
              <a:latin typeface="Helvetica Neue"/>
              <a:ea typeface="Helvetica Neue"/>
              <a:cs typeface="Helvetica Neue"/>
              <a:sym typeface="Helvetica Neue"/>
            </a:endParaRPr>
          </a:p>
          <a:p>
            <a:pPr indent="-227965" lvl="1" marL="697865" rtl="0" algn="l">
              <a:lnSpc>
                <a:spcPct val="100000"/>
              </a:lnSpc>
              <a:spcBef>
                <a:spcPts val="14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failed landing outcomes in drone ship, their booster version and launch site names</a:t>
            </a:r>
            <a:endParaRPr sz="1800">
              <a:latin typeface="Helvetica Neue"/>
              <a:ea typeface="Helvetica Neue"/>
              <a:cs typeface="Helvetica Neue"/>
              <a:sym typeface="Helvetica Neue"/>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a:t>
            </a:r>
            <a:endParaRPr sz="2200">
              <a:latin typeface="Helvetica Neue"/>
              <a:ea typeface="Helvetica Neue"/>
              <a:cs typeface="Helvetica Neue"/>
              <a:sym typeface="Helvetica Neue"/>
            </a:endParaRPr>
          </a:p>
          <a:p>
            <a:pPr indent="0" lvl="0" marL="12700" rtl="0" algn="l">
              <a:lnSpc>
                <a:spcPct val="100000"/>
              </a:lnSpc>
              <a:spcBef>
                <a:spcPts val="1405"/>
              </a:spcBef>
              <a:spcAft>
                <a:spcPts val="0"/>
              </a:spcAft>
              <a:buNone/>
            </a:pPr>
            <a:r>
              <a:rPr lang="en-US" sz="2200" u="sng">
                <a:solidFill>
                  <a:schemeClr val="hlink"/>
                </a:solidFill>
                <a:latin typeface="Helvetica Neue"/>
                <a:ea typeface="Helvetica Neue"/>
                <a:cs typeface="Helvetica Neue"/>
                <a:sym typeface="Helvetica Neue"/>
                <a:hlinkClick r:id="rId3"/>
              </a:rPr>
              <a:t>https://github.com/Abiolar11/capstone/blob/main/EDA%20with%20SQL.ipynb</a:t>
            </a:r>
            <a:endParaRPr sz="2200">
              <a:latin typeface="Helvetica Neue"/>
              <a:ea typeface="Helvetica Neue"/>
              <a:cs typeface="Helvetica Neue"/>
              <a:sym typeface="Helvetica Neue"/>
            </a:endParaRPr>
          </a:p>
        </p:txBody>
      </p:sp>
      <p:sp>
        <p:nvSpPr>
          <p:cNvPr id="128" name="Google Shape;128;p18"/>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nvSpPr>
        <p:spPr>
          <a:xfrm>
            <a:off x="916939" y="1823084"/>
            <a:ext cx="10304145" cy="4164965"/>
          </a:xfrm>
          <a:prstGeom prst="rect">
            <a:avLst/>
          </a:prstGeom>
          <a:noFill/>
          <a:ln>
            <a:noFill/>
          </a:ln>
        </p:spPr>
        <p:txBody>
          <a:bodyPr anchorCtr="0" anchor="t" bIns="0" lIns="0" spcFirstLastPara="1" rIns="0" wrap="square" tIns="83800">
            <a:spAutoFit/>
          </a:bodyPr>
          <a:lstStyle/>
          <a:p>
            <a:pPr indent="-227329" lvl="0" marL="240029" marR="120014" rtl="0" algn="l">
              <a:lnSpc>
                <a:spcPct val="95833"/>
              </a:lnSpc>
              <a:spcBef>
                <a:spcPts val="0"/>
              </a:spcBef>
              <a:spcAft>
                <a:spcPts val="0"/>
              </a:spcAft>
              <a:buSzPts val="2400"/>
              <a:buFont typeface="Arial"/>
              <a:buChar char="•"/>
            </a:pPr>
            <a:r>
              <a:rPr lang="en-US" sz="2400">
                <a:latin typeface="Calibri"/>
                <a:ea typeface="Calibri"/>
                <a:cs typeface="Calibri"/>
                <a:sym typeface="Calibri"/>
              </a:rPr>
              <a:t>We marked all launch sites and added map objects such as markers, circles, lines 	to mark the success of failure of launches for each site on the folium map.</a:t>
            </a:r>
            <a:endParaRPr sz="2400">
              <a:latin typeface="Calibri"/>
              <a:ea typeface="Calibri"/>
              <a:cs typeface="Calibri"/>
              <a:sym typeface="Calibri"/>
            </a:endParaRPr>
          </a:p>
          <a:p>
            <a:pPr indent="-227329" lvl="0" marL="240029" marR="5080" rtl="0" algn="l">
              <a:lnSpc>
                <a:spcPct val="95833"/>
              </a:lnSpc>
              <a:spcBef>
                <a:spcPts val="1005"/>
              </a:spcBef>
              <a:spcAft>
                <a:spcPts val="0"/>
              </a:spcAft>
              <a:buSzPts val="2400"/>
              <a:buFont typeface="Arial"/>
              <a:buChar char="•"/>
            </a:pPr>
            <a:r>
              <a:rPr lang="en-US" sz="2400">
                <a:latin typeface="Calibri"/>
                <a:ea typeface="Calibri"/>
                <a:cs typeface="Calibri"/>
                <a:sym typeface="Calibri"/>
              </a:rPr>
              <a:t>We assigned the feature launch outcomes (failure or success) to calls 0 and 1 i.e 0 	for failure and 1 for success</a:t>
            </a:r>
            <a:endParaRPr sz="2400">
              <a:latin typeface="Calibri"/>
              <a:ea typeface="Calibri"/>
              <a:cs typeface="Calibri"/>
              <a:sym typeface="Calibri"/>
            </a:endParaRPr>
          </a:p>
          <a:p>
            <a:pPr indent="-227329" lvl="0" marL="240029" marR="562610" rtl="0" algn="l">
              <a:lnSpc>
                <a:spcPct val="95833"/>
              </a:lnSpc>
              <a:spcBef>
                <a:spcPts val="1015"/>
              </a:spcBef>
              <a:spcAft>
                <a:spcPts val="0"/>
              </a:spcAft>
              <a:buSzPts val="2400"/>
              <a:buFont typeface="Arial"/>
              <a:buChar char="•"/>
            </a:pPr>
            <a:r>
              <a:rPr lang="en-US" sz="2400">
                <a:latin typeface="Calibri"/>
                <a:ea typeface="Calibri"/>
                <a:cs typeface="Calibri"/>
                <a:sym typeface="Calibri"/>
              </a:rPr>
              <a:t>Using the color labeled marker clusters we identified which launch sites have 	relatively high success rate</a:t>
            </a:r>
            <a:endParaRPr sz="2400">
              <a:latin typeface="Calibri"/>
              <a:ea typeface="Calibri"/>
              <a:cs typeface="Calibri"/>
              <a:sym typeface="Calibri"/>
            </a:endParaRPr>
          </a:p>
          <a:p>
            <a:pPr indent="-227329" lvl="0" marL="240029" marR="1144270" rtl="0" algn="l">
              <a:lnSpc>
                <a:spcPct val="95833"/>
              </a:lnSpc>
              <a:spcBef>
                <a:spcPts val="1010"/>
              </a:spcBef>
              <a:spcAft>
                <a:spcPts val="0"/>
              </a:spcAft>
              <a:buSzPts val="2400"/>
              <a:buFont typeface="Arial"/>
              <a:buChar char="•"/>
            </a:pPr>
            <a:r>
              <a:rPr lang="en-US" sz="2400">
                <a:latin typeface="Calibri"/>
                <a:ea typeface="Calibri"/>
                <a:cs typeface="Calibri"/>
                <a:sym typeface="Calibri"/>
              </a:rPr>
              <a:t>We calculated the distances between a launch site to its proximities. We 	answered some question for instance.</a:t>
            </a:r>
            <a:endParaRPr sz="2400">
              <a:latin typeface="Calibri"/>
              <a:ea typeface="Calibri"/>
              <a:cs typeface="Calibri"/>
              <a:sym typeface="Calibri"/>
            </a:endParaRPr>
          </a:p>
          <a:p>
            <a:pPr indent="-228600" lvl="1" marL="698500" rtl="0" algn="l">
              <a:lnSpc>
                <a:spcPct val="100000"/>
              </a:lnSpc>
              <a:spcBef>
                <a:spcPts val="60"/>
              </a:spcBef>
              <a:spcAft>
                <a:spcPts val="0"/>
              </a:spcAft>
              <a:buSzPts val="2000"/>
              <a:buFont typeface="Arial"/>
              <a:buChar char="•"/>
            </a:pPr>
            <a:r>
              <a:rPr lang="en-US" sz="2000">
                <a:latin typeface="Calibri"/>
                <a:ea typeface="Calibri"/>
                <a:cs typeface="Calibri"/>
                <a:sym typeface="Calibri"/>
              </a:rPr>
              <a:t>Are launch sites near railways, highways and coastlines</a:t>
            </a:r>
            <a:endParaRPr sz="2000">
              <a:latin typeface="Calibri"/>
              <a:ea typeface="Calibri"/>
              <a:cs typeface="Calibri"/>
              <a:sym typeface="Calibri"/>
            </a:endParaRPr>
          </a:p>
          <a:p>
            <a:pPr indent="-228600" lvl="1" marL="698500" rtl="0" algn="l">
              <a:lnSpc>
                <a:spcPct val="100000"/>
              </a:lnSpc>
              <a:spcBef>
                <a:spcPts val="15"/>
              </a:spcBef>
              <a:spcAft>
                <a:spcPts val="0"/>
              </a:spcAft>
              <a:buSzPts val="2000"/>
              <a:buFont typeface="Arial"/>
              <a:buChar char="•"/>
            </a:pPr>
            <a:r>
              <a:rPr lang="en-US" sz="2000">
                <a:latin typeface="Calibri"/>
                <a:ea typeface="Calibri"/>
                <a:cs typeface="Calibri"/>
                <a:sym typeface="Calibri"/>
              </a:rPr>
              <a:t>Do launch sites keep certain distance away from cities</a:t>
            </a:r>
            <a:endParaRPr sz="2000">
              <a:latin typeface="Calibri"/>
              <a:ea typeface="Calibri"/>
              <a:cs typeface="Calibri"/>
              <a:sym typeface="Calibri"/>
            </a:endParaRPr>
          </a:p>
          <a:p>
            <a:pPr indent="-227329" lvl="0" marL="240029" rtl="0" algn="l">
              <a:lnSpc>
                <a:spcPct val="100000"/>
              </a:lnSpc>
              <a:spcBef>
                <a:spcPts val="415"/>
              </a:spcBef>
              <a:spcAft>
                <a:spcPts val="0"/>
              </a:spcAft>
              <a:buSzPts val="2400"/>
              <a:buFont typeface="Arial"/>
              <a:buChar char="•"/>
            </a:pPr>
            <a:r>
              <a:rPr lang="en-US" sz="2400">
                <a:latin typeface="Calibri"/>
                <a:ea typeface="Calibri"/>
                <a:cs typeface="Calibri"/>
                <a:sym typeface="Calibri"/>
              </a:rPr>
              <a:t>Here’s the link to the notebook</a:t>
            </a:r>
            <a:endParaRPr sz="2400">
              <a:latin typeface="Calibri"/>
              <a:ea typeface="Calibri"/>
              <a:cs typeface="Calibri"/>
              <a:sym typeface="Calibri"/>
            </a:endParaRPr>
          </a:p>
          <a:p>
            <a:pPr indent="-228600" lvl="1" marL="698500" rtl="0" algn="l">
              <a:lnSpc>
                <a:spcPct val="100000"/>
              </a:lnSpc>
              <a:spcBef>
                <a:spcPts val="30"/>
              </a:spcBef>
              <a:spcAft>
                <a:spcPts val="0"/>
              </a:spcAft>
              <a:buClr>
                <a:srgbClr val="000000"/>
              </a:buClr>
              <a:buSzPts val="2000"/>
              <a:buFont typeface="Arial"/>
              <a:buChar char="•"/>
            </a:pPr>
            <a:r>
              <a:rPr lang="en-US" sz="2000" u="sng">
                <a:solidFill>
                  <a:schemeClr val="hlink"/>
                </a:solidFill>
                <a:latin typeface="Calibri"/>
                <a:ea typeface="Calibri"/>
                <a:cs typeface="Calibri"/>
                <a:sym typeface="Calibri"/>
                <a:hlinkClick r:id="rId3"/>
              </a:rPr>
              <a:t>https://github.com/Abiolar11/capstone/blob/main/Visual%20Analytics%20Folium.ipynb</a:t>
            </a:r>
            <a:endParaRPr sz="2000">
              <a:latin typeface="Calibri"/>
              <a:ea typeface="Calibri"/>
              <a:cs typeface="Calibri"/>
              <a:sym typeface="Calibri"/>
            </a:endParaRPr>
          </a:p>
        </p:txBody>
      </p:sp>
      <p:sp>
        <p:nvSpPr>
          <p:cNvPr id="134" name="Google Shape;134;p19"/>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35" name="Google Shape;135;p19"/>
          <p:cNvSpPr txBox="1"/>
          <p:nvPr>
            <p:ph type="title"/>
          </p:nvPr>
        </p:nvSpPr>
        <p:spPr>
          <a:xfrm>
            <a:off x="848969" y="440817"/>
            <a:ext cx="735139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nvSpPr>
        <p:spPr>
          <a:xfrm>
            <a:off x="848969" y="1663843"/>
            <a:ext cx="9328785" cy="2898140"/>
          </a:xfrm>
          <a:prstGeom prst="rect">
            <a:avLst/>
          </a:prstGeom>
          <a:noFill/>
          <a:ln>
            <a:noFill/>
          </a:ln>
        </p:spPr>
        <p:txBody>
          <a:bodyPr anchorCtr="0" anchor="t" bIns="0" lIns="0" spcFirstLastPara="1" rIns="0" wrap="square" tIns="19050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built an interactive dashboard with Plotly dash</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plotted pie charts showing the total launches by a certain site</a:t>
            </a:r>
            <a:endParaRPr sz="2200">
              <a:latin typeface="Helvetica Neue"/>
              <a:ea typeface="Helvetica Neue"/>
              <a:cs typeface="Helvetica Neue"/>
              <a:sym typeface="Helvetica Neue"/>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plotted scatter grap showing the relationship with outcome and payload mass(kg) for the different booster version.</a:t>
            </a:r>
            <a:endParaRPr sz="2200">
              <a:latin typeface="Helvetica Neue"/>
              <a:ea typeface="Helvetica Neue"/>
              <a:cs typeface="Helvetica Neue"/>
              <a:sym typeface="Helvetica Neue"/>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a:t>
            </a:r>
            <a:endParaRPr sz="2200">
              <a:latin typeface="Helvetica Neue"/>
              <a:ea typeface="Helvetica Neue"/>
              <a:cs typeface="Helvetica Neue"/>
              <a:sym typeface="Helvetica Neue"/>
            </a:endParaRPr>
          </a:p>
          <a:p>
            <a:pPr indent="-227965" lvl="1" marL="697865" rtl="0" algn="l">
              <a:lnSpc>
                <a:spcPct val="100000"/>
              </a:lnSpc>
              <a:spcBef>
                <a:spcPts val="1415"/>
              </a:spcBef>
              <a:spcAft>
                <a:spcPts val="0"/>
              </a:spcAft>
              <a:buClr>
                <a:srgbClr val="292929"/>
              </a:buClr>
              <a:buSzPts val="2000"/>
              <a:buFont typeface="Arial"/>
              <a:buChar char="•"/>
            </a:pPr>
            <a:r>
              <a:rPr lang="en-US" sz="2000" u="sng">
                <a:solidFill>
                  <a:schemeClr val="hlink"/>
                </a:solidFill>
                <a:latin typeface="Helvetica Neue"/>
                <a:ea typeface="Helvetica Neue"/>
                <a:cs typeface="Helvetica Neue"/>
                <a:sym typeface="Helvetica Neue"/>
                <a:hlinkClick r:id="rId3"/>
              </a:rPr>
              <a:t>https://github.com/Abiolar11/capstone/blob/main/spacex_dash_app.py</a:t>
            </a:r>
            <a:endParaRPr sz="2000">
              <a:latin typeface="Helvetica Neue"/>
              <a:ea typeface="Helvetica Neue"/>
              <a:cs typeface="Helvetica Neue"/>
              <a:sym typeface="Helvetica Neue"/>
            </a:endParaRPr>
          </a:p>
        </p:txBody>
      </p:sp>
      <p:sp>
        <p:nvSpPr>
          <p:cNvPr id="141" name="Google Shape;141;p20"/>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42" name="Google Shape;142;p20"/>
          <p:cNvSpPr txBox="1"/>
          <p:nvPr>
            <p:ph type="title"/>
          </p:nvPr>
        </p:nvSpPr>
        <p:spPr>
          <a:xfrm>
            <a:off x="848969" y="417703"/>
            <a:ext cx="714629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848969" y="1842261"/>
            <a:ext cx="9441815" cy="387477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loaded the data using numpy and pandas, transformed the data, split our data into training and testing</a:t>
            </a:r>
            <a:endParaRPr sz="2200">
              <a:latin typeface="Helvetica Neue"/>
              <a:ea typeface="Helvetica Neue"/>
              <a:cs typeface="Helvetica Neue"/>
              <a:sym typeface="Helvetica Neue"/>
            </a:endParaRPr>
          </a:p>
          <a:p>
            <a:pPr indent="-228600" lvl="0" marL="241300" marR="1719579"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built different machine learning models and tuned different hyperparameters using GridSearchCV</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used accuracy as the metric for our model, improved the model using</a:t>
            </a:r>
            <a:endParaRPr sz="2200">
              <a:latin typeface="Helvetica Neue"/>
              <a:ea typeface="Helvetica Neue"/>
              <a:cs typeface="Helvetica Neue"/>
              <a:sym typeface="Helvetica Neue"/>
            </a:endParaRPr>
          </a:p>
          <a:p>
            <a:pPr indent="0" lvl="0" marL="24130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feature engineering and algorithm tuning</a:t>
            </a:r>
            <a:endParaRPr sz="2200">
              <a:latin typeface="Helvetica Neue"/>
              <a:ea typeface="Helvetica Neue"/>
              <a:cs typeface="Helvetica Neue"/>
              <a:sym typeface="Helvetica Neue"/>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found the best performing classification model</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a:t>
            </a:r>
            <a:endParaRPr sz="2200">
              <a:latin typeface="Helvetica Neue"/>
              <a:ea typeface="Helvetica Neue"/>
              <a:cs typeface="Helvetica Neue"/>
              <a:sym typeface="Helvetica Neue"/>
            </a:endParaRPr>
          </a:p>
          <a:p>
            <a:pPr indent="-227965" lvl="1" marL="697865" rtl="0" algn="l">
              <a:lnSpc>
                <a:spcPct val="100000"/>
              </a:lnSpc>
              <a:spcBef>
                <a:spcPts val="1420"/>
              </a:spcBef>
              <a:spcAft>
                <a:spcPts val="0"/>
              </a:spcAft>
              <a:buClr>
                <a:srgbClr val="292929"/>
              </a:buClr>
              <a:buSzPts val="1800"/>
              <a:buFont typeface="Arial"/>
              <a:buChar char="•"/>
            </a:pPr>
            <a:r>
              <a:rPr lang="en-US" sz="1800" u="sng">
                <a:solidFill>
                  <a:schemeClr val="hlink"/>
                </a:solidFill>
                <a:latin typeface="Helvetica Neue"/>
                <a:ea typeface="Helvetica Neue"/>
                <a:cs typeface="Helvetica Neue"/>
                <a:sym typeface="Helvetica Neue"/>
                <a:hlinkClick r:id="rId3"/>
              </a:rPr>
              <a:t>https://github.com/Abiolar11/capstone/blob/main/Predictive%20Analysis.ipynb</a:t>
            </a:r>
            <a:endParaRPr sz="1800">
              <a:latin typeface="Helvetica Neue"/>
              <a:ea typeface="Helvetica Neue"/>
              <a:cs typeface="Helvetica Neue"/>
              <a:sym typeface="Helvetica Neue"/>
            </a:endParaRPr>
          </a:p>
        </p:txBody>
      </p:sp>
      <p:sp>
        <p:nvSpPr>
          <p:cNvPr id="148" name="Google Shape;148;p21"/>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49" name="Google Shape;149;p21"/>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nvSpPr>
        <p:spPr>
          <a:xfrm>
            <a:off x="919988" y="1645555"/>
            <a:ext cx="5122545" cy="1566545"/>
          </a:xfrm>
          <a:prstGeom prst="rect">
            <a:avLst/>
          </a:prstGeom>
          <a:noFill/>
          <a:ln>
            <a:noFill/>
          </a:ln>
        </p:spPr>
        <p:txBody>
          <a:bodyPr anchorCtr="0" anchor="t" bIns="0" lIns="0" spcFirstLastPara="1" rIns="0" wrap="square" tIns="19050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Exploratory data analysis results</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Interactive analytics demo in screenshots</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Predictive analysis results</a:t>
            </a:r>
            <a:endParaRPr sz="2200">
              <a:latin typeface="Helvetica Neue"/>
              <a:ea typeface="Helvetica Neue"/>
              <a:cs typeface="Helvetica Neue"/>
              <a:sym typeface="Helvetica Neue"/>
            </a:endParaRPr>
          </a:p>
        </p:txBody>
      </p:sp>
      <p:sp>
        <p:nvSpPr>
          <p:cNvPr id="155" name="Google Shape;155;p22"/>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156" name="Google Shape;156;p22"/>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162" name="Google Shape;162;p23"/>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 name="Google Shape;163;p23"/>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2</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943762" y="2074291"/>
            <a:ext cx="10407015"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From the plot, we found that the larger the flight amount at a launch site, the greater the success rate at a launch site</a:t>
            </a:r>
            <a:endParaRPr sz="2200">
              <a:latin typeface="Helvetica Neue"/>
              <a:ea typeface="Helvetica Neue"/>
              <a:cs typeface="Helvetica Neue"/>
              <a:sym typeface="Helvetica Neue"/>
            </a:endParaRPr>
          </a:p>
        </p:txBody>
      </p:sp>
      <p:sp>
        <p:nvSpPr>
          <p:cNvPr id="169" name="Google Shape;169;p24"/>
          <p:cNvSpPr txBox="1"/>
          <p:nvPr>
            <p:ph type="title"/>
          </p:nvPr>
        </p:nvSpPr>
        <p:spPr>
          <a:xfrm>
            <a:off x="848969" y="440817"/>
            <a:ext cx="602615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Flight Number vs. Launch Site</a:t>
            </a:r>
            <a:endParaRPr/>
          </a:p>
        </p:txBody>
      </p:sp>
      <p:grpSp>
        <p:nvGrpSpPr>
          <p:cNvPr id="170" name="Google Shape;170;p24"/>
          <p:cNvGrpSpPr/>
          <p:nvPr/>
        </p:nvGrpSpPr>
        <p:grpSpPr>
          <a:xfrm>
            <a:off x="885444" y="3238550"/>
            <a:ext cx="10407396" cy="2965704"/>
            <a:chOff x="885444" y="3238550"/>
            <a:chExt cx="10407396" cy="2965704"/>
          </a:xfrm>
        </p:grpSpPr>
        <p:pic>
          <p:nvPicPr>
            <p:cNvPr id="171" name="Google Shape;171;p24"/>
            <p:cNvPicPr preferRelativeResize="0"/>
            <p:nvPr/>
          </p:nvPicPr>
          <p:blipFill rotWithShape="1">
            <a:blip r:embed="rId3">
              <a:alphaModFix/>
            </a:blip>
            <a:srcRect b="0" l="0" r="0" t="0"/>
            <a:stretch/>
          </p:blipFill>
          <p:spPr>
            <a:xfrm>
              <a:off x="885444" y="3238550"/>
              <a:ext cx="10407396" cy="2965704"/>
            </a:xfrm>
            <a:prstGeom prst="rect">
              <a:avLst/>
            </a:prstGeom>
            <a:noFill/>
            <a:ln>
              <a:noFill/>
            </a:ln>
          </p:spPr>
        </p:pic>
        <p:pic>
          <p:nvPicPr>
            <p:cNvPr id="172" name="Google Shape;172;p24"/>
            <p:cNvPicPr preferRelativeResize="0"/>
            <p:nvPr/>
          </p:nvPicPr>
          <p:blipFill rotWithShape="1">
            <a:blip r:embed="rId4">
              <a:alphaModFix/>
            </a:blip>
            <a:srcRect b="0" l="0" r="0" t="0"/>
            <a:stretch/>
          </p:blipFill>
          <p:spPr>
            <a:xfrm>
              <a:off x="1077468" y="3430523"/>
              <a:ext cx="10037064" cy="2595372"/>
            </a:xfrm>
            <a:prstGeom prst="rect">
              <a:avLst/>
            </a:prstGeom>
            <a:noFill/>
            <a:ln>
              <a:noFill/>
            </a:ln>
          </p:spPr>
        </p:pic>
      </p:grpSp>
      <p:sp>
        <p:nvSpPr>
          <p:cNvPr id="173" name="Google Shape;173;p24"/>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nvSpPr>
        <p:spPr>
          <a:xfrm>
            <a:off x="848969" y="2086482"/>
            <a:ext cx="10139680"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greater the payload mass for launch site CCAFS SLC 40 the higher the success</a:t>
            </a:r>
            <a:endParaRPr sz="2200">
              <a:latin typeface="Helvetica Neue"/>
              <a:ea typeface="Helvetica Neue"/>
              <a:cs typeface="Helvetica Neue"/>
              <a:sym typeface="Helvetica Neue"/>
            </a:endParaRPr>
          </a:p>
          <a:p>
            <a:pPr indent="0" lvl="0" marL="24130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rate for the rocket</a:t>
            </a:r>
            <a:endParaRPr sz="2200">
              <a:latin typeface="Helvetica Neue"/>
              <a:ea typeface="Helvetica Neue"/>
              <a:cs typeface="Helvetica Neue"/>
              <a:sym typeface="Helvetica Neue"/>
            </a:endParaRPr>
          </a:p>
        </p:txBody>
      </p:sp>
      <p:sp>
        <p:nvSpPr>
          <p:cNvPr id="179" name="Google Shape;179;p25"/>
          <p:cNvSpPr txBox="1"/>
          <p:nvPr>
            <p:ph type="title"/>
          </p:nvPr>
        </p:nvSpPr>
        <p:spPr>
          <a:xfrm>
            <a:off x="848969" y="417703"/>
            <a:ext cx="473392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Payload vs. Launch Site</a:t>
            </a:r>
            <a:endParaRPr/>
          </a:p>
        </p:txBody>
      </p:sp>
      <p:grpSp>
        <p:nvGrpSpPr>
          <p:cNvPr id="180" name="Google Shape;180;p25"/>
          <p:cNvGrpSpPr/>
          <p:nvPr/>
        </p:nvGrpSpPr>
        <p:grpSpPr>
          <a:xfrm>
            <a:off x="3613403" y="2557284"/>
            <a:ext cx="4815840" cy="4069079"/>
            <a:chOff x="3613403" y="2557284"/>
            <a:chExt cx="4815840" cy="4069079"/>
          </a:xfrm>
        </p:grpSpPr>
        <p:pic>
          <p:nvPicPr>
            <p:cNvPr id="181" name="Google Shape;181;p25"/>
            <p:cNvPicPr preferRelativeResize="0"/>
            <p:nvPr/>
          </p:nvPicPr>
          <p:blipFill rotWithShape="1">
            <a:blip r:embed="rId3">
              <a:alphaModFix/>
            </a:blip>
            <a:srcRect b="0" l="0" r="0" t="0"/>
            <a:stretch/>
          </p:blipFill>
          <p:spPr>
            <a:xfrm>
              <a:off x="3613403" y="2557284"/>
              <a:ext cx="4815840" cy="4069079"/>
            </a:xfrm>
            <a:prstGeom prst="rect">
              <a:avLst/>
            </a:prstGeom>
            <a:noFill/>
            <a:ln>
              <a:noFill/>
            </a:ln>
          </p:spPr>
        </p:pic>
        <p:pic>
          <p:nvPicPr>
            <p:cNvPr id="182" name="Google Shape;182;p25"/>
            <p:cNvPicPr preferRelativeResize="0"/>
            <p:nvPr/>
          </p:nvPicPr>
          <p:blipFill rotWithShape="1">
            <a:blip r:embed="rId4">
              <a:alphaModFix/>
            </a:blip>
            <a:srcRect b="0" l="0" r="0" t="0"/>
            <a:stretch/>
          </p:blipFill>
          <p:spPr>
            <a:xfrm>
              <a:off x="3805427" y="2749295"/>
              <a:ext cx="4445508" cy="3698748"/>
            </a:xfrm>
            <a:prstGeom prst="rect">
              <a:avLst/>
            </a:prstGeom>
            <a:noFill/>
            <a:ln>
              <a:noFill/>
            </a:ln>
          </p:spPr>
        </p:pic>
      </p:grpSp>
      <p:sp>
        <p:nvSpPr>
          <p:cNvPr id="183" name="Google Shape;183;p25"/>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037640" y="1951126"/>
            <a:ext cx="2540635" cy="310642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Executive Summary</a:t>
            </a:r>
            <a:endParaRPr sz="2200">
              <a:latin typeface="Helvetica Neue"/>
              <a:ea typeface="Helvetica Neue"/>
              <a:cs typeface="Helvetica Neue"/>
              <a:sym typeface="Helvetica Neue"/>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Introduction</a:t>
            </a:r>
            <a:endParaRPr sz="2200">
              <a:latin typeface="Helvetica Neue"/>
              <a:ea typeface="Helvetica Neue"/>
              <a:cs typeface="Helvetica Neue"/>
              <a:sym typeface="Helvetica Neue"/>
            </a:endParaRPr>
          </a:p>
          <a:p>
            <a:pPr indent="-227965" lvl="0" marL="240665" rtl="0" algn="l">
              <a:lnSpc>
                <a:spcPct val="100000"/>
              </a:lnSpc>
              <a:spcBef>
                <a:spcPts val="141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Methodology</a:t>
            </a:r>
            <a:endParaRPr sz="2200">
              <a:latin typeface="Helvetica Neue"/>
              <a:ea typeface="Helvetica Neue"/>
              <a:cs typeface="Helvetica Neue"/>
              <a:sym typeface="Helvetica Neue"/>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Results</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Conclusion</a:t>
            </a:r>
            <a:endParaRPr sz="2200">
              <a:latin typeface="Helvetica Neue"/>
              <a:ea typeface="Helvetica Neue"/>
              <a:cs typeface="Helvetica Neue"/>
              <a:sym typeface="Helvetica Neue"/>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Appendix</a:t>
            </a:r>
            <a:endParaRPr sz="2200">
              <a:latin typeface="Helvetica Neue"/>
              <a:ea typeface="Helvetica Neue"/>
              <a:cs typeface="Helvetica Neue"/>
              <a:sym typeface="Helvetica Neue"/>
            </a:endParaRPr>
          </a:p>
        </p:txBody>
      </p:sp>
      <p:sp>
        <p:nvSpPr>
          <p:cNvPr id="52" name="Google Shape;52;p8"/>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159385" rtl="0" algn="l">
              <a:lnSpc>
                <a:spcPct val="114687"/>
              </a:lnSpc>
              <a:spcBef>
                <a:spcPts val="0"/>
              </a:spcBef>
              <a:spcAft>
                <a:spcPts val="0"/>
              </a:spcAft>
              <a:buNone/>
            </a:pPr>
            <a:fld id="{00000000-1234-1234-1234-123412341234}" type="slidenum">
              <a:rPr lang="en-US"/>
              <a:t>‹#›</a:t>
            </a:fld>
            <a:endParaRPr/>
          </a:p>
        </p:txBody>
      </p:sp>
      <p:sp>
        <p:nvSpPr>
          <p:cNvPr id="53" name="Google Shape;53;p8"/>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nvSpPr>
        <p:spPr>
          <a:xfrm>
            <a:off x="848969" y="1935606"/>
            <a:ext cx="990600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From the pilot, we can see the ES-L1, GEO, HEO,SSO,VLSO had the most success rate</a:t>
            </a:r>
            <a:endParaRPr sz="2200">
              <a:latin typeface="Helvetica Neue"/>
              <a:ea typeface="Helvetica Neue"/>
              <a:cs typeface="Helvetica Neue"/>
              <a:sym typeface="Helvetica Neue"/>
            </a:endParaRPr>
          </a:p>
        </p:txBody>
      </p:sp>
      <p:sp>
        <p:nvSpPr>
          <p:cNvPr id="189" name="Google Shape;189;p26"/>
          <p:cNvSpPr txBox="1"/>
          <p:nvPr>
            <p:ph type="title"/>
          </p:nvPr>
        </p:nvSpPr>
        <p:spPr>
          <a:xfrm>
            <a:off x="848969" y="440817"/>
            <a:ext cx="554037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Success Rate vs. Orbit Type</a:t>
            </a:r>
            <a:endParaRPr/>
          </a:p>
        </p:txBody>
      </p:sp>
      <p:grpSp>
        <p:nvGrpSpPr>
          <p:cNvPr id="190" name="Google Shape;190;p26"/>
          <p:cNvGrpSpPr/>
          <p:nvPr/>
        </p:nvGrpSpPr>
        <p:grpSpPr>
          <a:xfrm>
            <a:off x="3395471" y="2304275"/>
            <a:ext cx="5387340" cy="3995928"/>
            <a:chOff x="3395471" y="2304275"/>
            <a:chExt cx="5387340" cy="3995928"/>
          </a:xfrm>
        </p:grpSpPr>
        <p:pic>
          <p:nvPicPr>
            <p:cNvPr id="191" name="Google Shape;191;p26"/>
            <p:cNvPicPr preferRelativeResize="0"/>
            <p:nvPr/>
          </p:nvPicPr>
          <p:blipFill rotWithShape="1">
            <a:blip r:embed="rId3">
              <a:alphaModFix/>
            </a:blip>
            <a:srcRect b="0" l="0" r="0" t="0"/>
            <a:stretch/>
          </p:blipFill>
          <p:spPr>
            <a:xfrm>
              <a:off x="3395471" y="2304275"/>
              <a:ext cx="5387340" cy="3995928"/>
            </a:xfrm>
            <a:prstGeom prst="rect">
              <a:avLst/>
            </a:prstGeom>
            <a:noFill/>
            <a:ln>
              <a:noFill/>
            </a:ln>
          </p:spPr>
        </p:pic>
        <p:pic>
          <p:nvPicPr>
            <p:cNvPr id="192" name="Google Shape;192;p26"/>
            <p:cNvPicPr preferRelativeResize="0"/>
            <p:nvPr/>
          </p:nvPicPr>
          <p:blipFill rotWithShape="1">
            <a:blip r:embed="rId4">
              <a:alphaModFix/>
            </a:blip>
            <a:srcRect b="0" l="0" r="0" t="0"/>
            <a:stretch/>
          </p:blipFill>
          <p:spPr>
            <a:xfrm>
              <a:off x="3587495" y="2496311"/>
              <a:ext cx="5017008" cy="3625596"/>
            </a:xfrm>
            <a:prstGeom prst="rect">
              <a:avLst/>
            </a:prstGeom>
            <a:noFill/>
            <a:ln>
              <a:noFill/>
            </a:ln>
          </p:spPr>
        </p:pic>
      </p:grpSp>
      <p:sp>
        <p:nvSpPr>
          <p:cNvPr id="193" name="Google Shape;193;p26"/>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848969" y="1658238"/>
            <a:ext cx="10259060" cy="103124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plot below shows the flight number vs orbit type. We observe that in the LEO orbit success is related to the number of flight whereas in the GTO orbit, there is no relationship between flight number and the orbit</a:t>
            </a:r>
            <a:endParaRPr sz="2200">
              <a:latin typeface="Helvetica Neue"/>
              <a:ea typeface="Helvetica Neue"/>
              <a:cs typeface="Helvetica Neue"/>
              <a:sym typeface="Helvetica Neue"/>
            </a:endParaRPr>
          </a:p>
        </p:txBody>
      </p:sp>
      <p:sp>
        <p:nvSpPr>
          <p:cNvPr id="199" name="Google Shape;199;p27"/>
          <p:cNvSpPr txBox="1"/>
          <p:nvPr>
            <p:ph type="title"/>
          </p:nvPr>
        </p:nvSpPr>
        <p:spPr>
          <a:xfrm>
            <a:off x="848969" y="440817"/>
            <a:ext cx="582041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Flight Number vs. Orbit Type</a:t>
            </a:r>
            <a:endParaRPr/>
          </a:p>
        </p:txBody>
      </p:sp>
      <p:pic>
        <p:nvPicPr>
          <p:cNvPr id="200" name="Google Shape;200;p27"/>
          <p:cNvPicPr preferRelativeResize="0"/>
          <p:nvPr/>
        </p:nvPicPr>
        <p:blipFill rotWithShape="1">
          <a:blip r:embed="rId3">
            <a:alphaModFix/>
          </a:blip>
          <a:srcRect b="0" l="0" r="0" t="0"/>
          <a:stretch/>
        </p:blipFill>
        <p:spPr>
          <a:xfrm>
            <a:off x="1805939" y="2956560"/>
            <a:ext cx="8444483" cy="3270504"/>
          </a:xfrm>
          <a:prstGeom prst="rect">
            <a:avLst/>
          </a:prstGeom>
          <a:noFill/>
          <a:ln>
            <a:noFill/>
          </a:ln>
        </p:spPr>
      </p:pic>
      <p:sp>
        <p:nvSpPr>
          <p:cNvPr id="201" name="Google Shape;201;p27"/>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nvSpPr>
        <p:spPr>
          <a:xfrm>
            <a:off x="848969" y="2074291"/>
            <a:ext cx="10004425"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can observe that with heavy payloads, the successful landing are more for PO, LEO and ISS orbits</a:t>
            </a:r>
            <a:endParaRPr sz="2200">
              <a:latin typeface="Helvetica Neue"/>
              <a:ea typeface="Helvetica Neue"/>
              <a:cs typeface="Helvetica Neue"/>
              <a:sym typeface="Helvetica Neue"/>
            </a:endParaRPr>
          </a:p>
        </p:txBody>
      </p:sp>
      <p:sp>
        <p:nvSpPr>
          <p:cNvPr id="207" name="Google Shape;207;p28"/>
          <p:cNvSpPr txBox="1"/>
          <p:nvPr>
            <p:ph type="title"/>
          </p:nvPr>
        </p:nvSpPr>
        <p:spPr>
          <a:xfrm>
            <a:off x="848969" y="440817"/>
            <a:ext cx="453136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Payload vs. Orbit Type</a:t>
            </a:r>
            <a:endParaRPr/>
          </a:p>
        </p:txBody>
      </p:sp>
      <p:pic>
        <p:nvPicPr>
          <p:cNvPr id="208" name="Google Shape;208;p28"/>
          <p:cNvPicPr preferRelativeResize="0"/>
          <p:nvPr/>
        </p:nvPicPr>
        <p:blipFill rotWithShape="1">
          <a:blip r:embed="rId3">
            <a:alphaModFix/>
          </a:blip>
          <a:srcRect b="0" l="0" r="0" t="0"/>
          <a:stretch/>
        </p:blipFill>
        <p:spPr>
          <a:xfrm>
            <a:off x="2531364" y="3130295"/>
            <a:ext cx="7129272" cy="3096767"/>
          </a:xfrm>
          <a:prstGeom prst="rect">
            <a:avLst/>
          </a:prstGeom>
          <a:noFill/>
          <a:ln>
            <a:noFill/>
          </a:ln>
        </p:spPr>
      </p:pic>
      <p:sp>
        <p:nvSpPr>
          <p:cNvPr id="209" name="Google Shape;209;p28"/>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nvSpPr>
        <p:spPr>
          <a:xfrm>
            <a:off x="848969" y="2086482"/>
            <a:ext cx="1005776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From the plot, we can observe that success rate since 2013 kept on increasing till</a:t>
            </a:r>
            <a:endParaRPr sz="2200">
              <a:latin typeface="Helvetica Neue"/>
              <a:ea typeface="Helvetica Neue"/>
              <a:cs typeface="Helvetica Neue"/>
              <a:sym typeface="Helvetica Neue"/>
            </a:endParaRPr>
          </a:p>
          <a:p>
            <a:pPr indent="0" lvl="0" marL="24130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2020</a:t>
            </a:r>
            <a:endParaRPr sz="2200">
              <a:latin typeface="Helvetica Neue"/>
              <a:ea typeface="Helvetica Neue"/>
              <a:cs typeface="Helvetica Neue"/>
              <a:sym typeface="Helvetica Neue"/>
            </a:endParaRPr>
          </a:p>
        </p:txBody>
      </p:sp>
      <p:sp>
        <p:nvSpPr>
          <p:cNvPr id="215" name="Google Shape;215;p29"/>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Launch Success Yearly Trend</a:t>
            </a:r>
            <a:endParaRPr/>
          </a:p>
        </p:txBody>
      </p:sp>
      <p:grpSp>
        <p:nvGrpSpPr>
          <p:cNvPr id="216" name="Google Shape;216;p29"/>
          <p:cNvGrpSpPr/>
          <p:nvPr/>
        </p:nvGrpSpPr>
        <p:grpSpPr>
          <a:xfrm>
            <a:off x="2773679" y="2811818"/>
            <a:ext cx="6495288" cy="3486912"/>
            <a:chOff x="2773679" y="2811818"/>
            <a:chExt cx="6495288" cy="3486912"/>
          </a:xfrm>
        </p:grpSpPr>
        <p:pic>
          <p:nvPicPr>
            <p:cNvPr id="217" name="Google Shape;217;p29"/>
            <p:cNvPicPr preferRelativeResize="0"/>
            <p:nvPr/>
          </p:nvPicPr>
          <p:blipFill rotWithShape="1">
            <a:blip r:embed="rId3">
              <a:alphaModFix/>
            </a:blip>
            <a:srcRect b="0" l="0" r="0" t="0"/>
            <a:stretch/>
          </p:blipFill>
          <p:spPr>
            <a:xfrm>
              <a:off x="2773679" y="2811818"/>
              <a:ext cx="6495288" cy="3486912"/>
            </a:xfrm>
            <a:prstGeom prst="rect">
              <a:avLst/>
            </a:prstGeom>
            <a:noFill/>
            <a:ln>
              <a:noFill/>
            </a:ln>
          </p:spPr>
        </p:pic>
        <p:pic>
          <p:nvPicPr>
            <p:cNvPr id="218" name="Google Shape;218;p29"/>
            <p:cNvPicPr preferRelativeResize="0"/>
            <p:nvPr/>
          </p:nvPicPr>
          <p:blipFill rotWithShape="1">
            <a:blip r:embed="rId4">
              <a:alphaModFix/>
            </a:blip>
            <a:srcRect b="0" l="0" r="0" t="0"/>
            <a:stretch/>
          </p:blipFill>
          <p:spPr>
            <a:xfrm>
              <a:off x="2965703" y="3003803"/>
              <a:ext cx="6124956" cy="3116580"/>
            </a:xfrm>
            <a:prstGeom prst="rect">
              <a:avLst/>
            </a:prstGeom>
            <a:noFill/>
            <a:ln>
              <a:noFill/>
            </a:ln>
          </p:spPr>
        </p:pic>
      </p:grpSp>
      <p:sp>
        <p:nvSpPr>
          <p:cNvPr id="219" name="Google Shape;219;p29"/>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848969" y="1842261"/>
            <a:ext cx="915797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used the key word DISTINCT to show only unique launch sites from the SpaceX data</a:t>
            </a:r>
            <a:endParaRPr sz="2200">
              <a:latin typeface="Helvetica Neue"/>
              <a:ea typeface="Helvetica Neue"/>
              <a:cs typeface="Helvetica Neue"/>
              <a:sym typeface="Helvetica Neue"/>
            </a:endParaRPr>
          </a:p>
        </p:txBody>
      </p:sp>
      <p:sp>
        <p:nvSpPr>
          <p:cNvPr id="225" name="Google Shape;225;p30"/>
          <p:cNvSpPr txBox="1"/>
          <p:nvPr>
            <p:ph type="title"/>
          </p:nvPr>
        </p:nvSpPr>
        <p:spPr>
          <a:xfrm>
            <a:off x="848969" y="417703"/>
            <a:ext cx="448627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All Launch Site Names</a:t>
            </a:r>
            <a:endParaRPr/>
          </a:p>
        </p:txBody>
      </p:sp>
      <p:grpSp>
        <p:nvGrpSpPr>
          <p:cNvPr id="226" name="Google Shape;226;p30"/>
          <p:cNvGrpSpPr/>
          <p:nvPr/>
        </p:nvGrpSpPr>
        <p:grpSpPr>
          <a:xfrm>
            <a:off x="1973579" y="2645714"/>
            <a:ext cx="7324343" cy="3485388"/>
            <a:chOff x="1973579" y="2645714"/>
            <a:chExt cx="7324343" cy="3485388"/>
          </a:xfrm>
        </p:grpSpPr>
        <p:pic>
          <p:nvPicPr>
            <p:cNvPr id="227" name="Google Shape;227;p30"/>
            <p:cNvPicPr preferRelativeResize="0"/>
            <p:nvPr/>
          </p:nvPicPr>
          <p:blipFill rotWithShape="1">
            <a:blip r:embed="rId3">
              <a:alphaModFix/>
            </a:blip>
            <a:srcRect b="0" l="0" r="0" t="0"/>
            <a:stretch/>
          </p:blipFill>
          <p:spPr>
            <a:xfrm>
              <a:off x="1973579" y="2645714"/>
              <a:ext cx="7324343" cy="3485388"/>
            </a:xfrm>
            <a:prstGeom prst="rect">
              <a:avLst/>
            </a:prstGeom>
            <a:noFill/>
            <a:ln>
              <a:noFill/>
            </a:ln>
          </p:spPr>
        </p:pic>
        <p:pic>
          <p:nvPicPr>
            <p:cNvPr id="228" name="Google Shape;228;p30"/>
            <p:cNvPicPr preferRelativeResize="0"/>
            <p:nvPr/>
          </p:nvPicPr>
          <p:blipFill rotWithShape="1">
            <a:blip r:embed="rId4">
              <a:alphaModFix/>
            </a:blip>
            <a:srcRect b="0" l="0" r="0" t="0"/>
            <a:stretch/>
          </p:blipFill>
          <p:spPr>
            <a:xfrm>
              <a:off x="2165603" y="2837688"/>
              <a:ext cx="6954011" cy="3115056"/>
            </a:xfrm>
            <a:prstGeom prst="rect">
              <a:avLst/>
            </a:prstGeom>
            <a:noFill/>
            <a:ln>
              <a:noFill/>
            </a:ln>
          </p:spPr>
        </p:pic>
      </p:grpSp>
      <p:sp>
        <p:nvSpPr>
          <p:cNvPr id="229" name="Google Shape;229;p30"/>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nvSpPr>
        <p:spPr>
          <a:xfrm>
            <a:off x="848969" y="1842261"/>
            <a:ext cx="940752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Used the below query to display records where launch sites begin with ‘CCA’</a:t>
            </a:r>
            <a:endParaRPr sz="2200">
              <a:latin typeface="Helvetica Neue"/>
              <a:ea typeface="Helvetica Neue"/>
              <a:cs typeface="Helvetica Neue"/>
              <a:sym typeface="Helvetica Neue"/>
            </a:endParaRPr>
          </a:p>
        </p:txBody>
      </p:sp>
      <p:sp>
        <p:nvSpPr>
          <p:cNvPr id="235" name="Google Shape;235;p31"/>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Launch Site Names Begin with 'CCA'</a:t>
            </a:r>
            <a:endParaRPr/>
          </a:p>
        </p:txBody>
      </p:sp>
      <p:grpSp>
        <p:nvGrpSpPr>
          <p:cNvPr id="236" name="Google Shape;236;p31"/>
          <p:cNvGrpSpPr/>
          <p:nvPr/>
        </p:nvGrpSpPr>
        <p:grpSpPr>
          <a:xfrm>
            <a:off x="783336" y="3198863"/>
            <a:ext cx="10475976" cy="3005328"/>
            <a:chOff x="783336" y="3198863"/>
            <a:chExt cx="10475976" cy="3005328"/>
          </a:xfrm>
        </p:grpSpPr>
        <p:pic>
          <p:nvPicPr>
            <p:cNvPr id="237" name="Google Shape;237;p31"/>
            <p:cNvPicPr preferRelativeResize="0"/>
            <p:nvPr/>
          </p:nvPicPr>
          <p:blipFill rotWithShape="1">
            <a:blip r:embed="rId3">
              <a:alphaModFix/>
            </a:blip>
            <a:srcRect b="0" l="0" r="0" t="0"/>
            <a:stretch/>
          </p:blipFill>
          <p:spPr>
            <a:xfrm>
              <a:off x="783336" y="3198863"/>
              <a:ext cx="10475976" cy="3005328"/>
            </a:xfrm>
            <a:prstGeom prst="rect">
              <a:avLst/>
            </a:prstGeom>
            <a:noFill/>
            <a:ln>
              <a:noFill/>
            </a:ln>
          </p:spPr>
        </p:pic>
        <p:pic>
          <p:nvPicPr>
            <p:cNvPr id="238" name="Google Shape;238;p31"/>
            <p:cNvPicPr preferRelativeResize="0"/>
            <p:nvPr/>
          </p:nvPicPr>
          <p:blipFill rotWithShape="1">
            <a:blip r:embed="rId4">
              <a:alphaModFix/>
            </a:blip>
            <a:srcRect b="0" l="0" r="0" t="0"/>
            <a:stretch/>
          </p:blipFill>
          <p:spPr>
            <a:xfrm>
              <a:off x="975360" y="3390899"/>
              <a:ext cx="10105644" cy="2634996"/>
            </a:xfrm>
            <a:prstGeom prst="rect">
              <a:avLst/>
            </a:prstGeom>
            <a:noFill/>
            <a:ln>
              <a:noFill/>
            </a:ln>
          </p:spPr>
        </p:pic>
      </p:grpSp>
      <p:sp>
        <p:nvSpPr>
          <p:cNvPr id="239" name="Google Shape;239;p31"/>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nvSpPr>
        <p:spPr>
          <a:xfrm>
            <a:off x="848969" y="1842261"/>
            <a:ext cx="914463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total payload mass carried by boosters launched by NASA was 45596</a:t>
            </a:r>
            <a:endParaRPr sz="2200">
              <a:latin typeface="Helvetica Neue"/>
              <a:ea typeface="Helvetica Neue"/>
              <a:cs typeface="Helvetica Neue"/>
              <a:sym typeface="Helvetica Neue"/>
            </a:endParaRPr>
          </a:p>
        </p:txBody>
      </p:sp>
      <p:sp>
        <p:nvSpPr>
          <p:cNvPr id="245" name="Google Shape;245;p32"/>
          <p:cNvSpPr txBox="1"/>
          <p:nvPr>
            <p:ph type="title"/>
          </p:nvPr>
        </p:nvSpPr>
        <p:spPr>
          <a:xfrm>
            <a:off x="848969" y="417703"/>
            <a:ext cx="388239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Total Payload Mass</a:t>
            </a:r>
            <a:endParaRPr/>
          </a:p>
        </p:txBody>
      </p:sp>
      <p:grpSp>
        <p:nvGrpSpPr>
          <p:cNvPr id="246" name="Google Shape;246;p32"/>
          <p:cNvGrpSpPr/>
          <p:nvPr/>
        </p:nvGrpSpPr>
        <p:grpSpPr>
          <a:xfrm>
            <a:off x="694944" y="3023603"/>
            <a:ext cx="10651236" cy="2595372"/>
            <a:chOff x="694944" y="3023603"/>
            <a:chExt cx="10651236" cy="2595372"/>
          </a:xfrm>
        </p:grpSpPr>
        <p:pic>
          <p:nvPicPr>
            <p:cNvPr id="247" name="Google Shape;247;p32"/>
            <p:cNvPicPr preferRelativeResize="0"/>
            <p:nvPr/>
          </p:nvPicPr>
          <p:blipFill rotWithShape="1">
            <a:blip r:embed="rId3">
              <a:alphaModFix/>
            </a:blip>
            <a:srcRect b="0" l="0" r="0" t="0"/>
            <a:stretch/>
          </p:blipFill>
          <p:spPr>
            <a:xfrm>
              <a:off x="694944" y="3023603"/>
              <a:ext cx="10651236" cy="2595372"/>
            </a:xfrm>
            <a:prstGeom prst="rect">
              <a:avLst/>
            </a:prstGeom>
            <a:noFill/>
            <a:ln>
              <a:noFill/>
            </a:ln>
          </p:spPr>
        </p:pic>
        <p:pic>
          <p:nvPicPr>
            <p:cNvPr id="248" name="Google Shape;248;p32"/>
            <p:cNvPicPr preferRelativeResize="0"/>
            <p:nvPr/>
          </p:nvPicPr>
          <p:blipFill rotWithShape="1">
            <a:blip r:embed="rId4">
              <a:alphaModFix/>
            </a:blip>
            <a:srcRect b="0" l="0" r="0" t="0"/>
            <a:stretch/>
          </p:blipFill>
          <p:spPr>
            <a:xfrm>
              <a:off x="886968" y="3215639"/>
              <a:ext cx="10280904" cy="2225039"/>
            </a:xfrm>
            <a:prstGeom prst="rect">
              <a:avLst/>
            </a:prstGeom>
            <a:noFill/>
            <a:ln>
              <a:noFill/>
            </a:ln>
          </p:spPr>
        </p:pic>
      </p:grpSp>
      <p:sp>
        <p:nvSpPr>
          <p:cNvPr id="249" name="Google Shape;249;p32"/>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848969" y="1842261"/>
            <a:ext cx="916495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average payload mass carried by booster version F9 v1.1 was 2928.4</a:t>
            </a:r>
            <a:endParaRPr sz="2200">
              <a:latin typeface="Helvetica Neue"/>
              <a:ea typeface="Helvetica Neue"/>
              <a:cs typeface="Helvetica Neue"/>
              <a:sym typeface="Helvetica Neue"/>
            </a:endParaRPr>
          </a:p>
        </p:txBody>
      </p:sp>
      <p:sp>
        <p:nvSpPr>
          <p:cNvPr id="255" name="Google Shape;255;p33"/>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Average Payload Mass by F9 v1.1</a:t>
            </a:r>
            <a:endParaRPr/>
          </a:p>
        </p:txBody>
      </p:sp>
      <p:grpSp>
        <p:nvGrpSpPr>
          <p:cNvPr id="256" name="Google Shape;256;p33"/>
          <p:cNvGrpSpPr/>
          <p:nvPr/>
        </p:nvGrpSpPr>
        <p:grpSpPr>
          <a:xfrm>
            <a:off x="1973579" y="3102851"/>
            <a:ext cx="8095488" cy="2732531"/>
            <a:chOff x="1973579" y="3102851"/>
            <a:chExt cx="8095488" cy="2732531"/>
          </a:xfrm>
        </p:grpSpPr>
        <p:pic>
          <p:nvPicPr>
            <p:cNvPr id="257" name="Google Shape;257;p33"/>
            <p:cNvPicPr preferRelativeResize="0"/>
            <p:nvPr/>
          </p:nvPicPr>
          <p:blipFill rotWithShape="1">
            <a:blip r:embed="rId3">
              <a:alphaModFix/>
            </a:blip>
            <a:srcRect b="0" l="0" r="0" t="0"/>
            <a:stretch/>
          </p:blipFill>
          <p:spPr>
            <a:xfrm>
              <a:off x="1973579" y="3102851"/>
              <a:ext cx="8095488" cy="2732531"/>
            </a:xfrm>
            <a:prstGeom prst="rect">
              <a:avLst/>
            </a:prstGeom>
            <a:noFill/>
            <a:ln>
              <a:noFill/>
            </a:ln>
          </p:spPr>
        </p:pic>
        <p:pic>
          <p:nvPicPr>
            <p:cNvPr id="258" name="Google Shape;258;p33"/>
            <p:cNvPicPr preferRelativeResize="0"/>
            <p:nvPr/>
          </p:nvPicPr>
          <p:blipFill rotWithShape="1">
            <a:blip r:embed="rId4">
              <a:alphaModFix/>
            </a:blip>
            <a:srcRect b="0" l="0" r="0" t="0"/>
            <a:stretch/>
          </p:blipFill>
          <p:spPr>
            <a:xfrm>
              <a:off x="2165603" y="3294888"/>
              <a:ext cx="7725156" cy="2362200"/>
            </a:xfrm>
            <a:prstGeom prst="rect">
              <a:avLst/>
            </a:prstGeom>
            <a:noFill/>
            <a:ln>
              <a:noFill/>
            </a:ln>
          </p:spPr>
        </p:pic>
      </p:grpSp>
      <p:sp>
        <p:nvSpPr>
          <p:cNvPr id="259" name="Google Shape;259;p33"/>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nvSpPr>
        <p:spPr>
          <a:xfrm>
            <a:off x="848969" y="1842261"/>
            <a:ext cx="782002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date of the first successful landing outcome on ground pad</a:t>
            </a:r>
            <a:endParaRPr sz="2200">
              <a:latin typeface="Helvetica Neue"/>
              <a:ea typeface="Helvetica Neue"/>
              <a:cs typeface="Helvetica Neue"/>
              <a:sym typeface="Helvetica Neue"/>
            </a:endParaRPr>
          </a:p>
        </p:txBody>
      </p:sp>
      <p:sp>
        <p:nvSpPr>
          <p:cNvPr id="265" name="Google Shape;265;p34"/>
          <p:cNvSpPr txBox="1"/>
          <p:nvPr>
            <p:ph type="title"/>
          </p:nvPr>
        </p:nvSpPr>
        <p:spPr>
          <a:xfrm>
            <a:off x="848969" y="417703"/>
            <a:ext cx="755142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First Successful Ground Landing Date</a:t>
            </a:r>
            <a:endParaRPr/>
          </a:p>
        </p:txBody>
      </p:sp>
      <p:grpSp>
        <p:nvGrpSpPr>
          <p:cNvPr id="266" name="Google Shape;266;p34"/>
          <p:cNvGrpSpPr/>
          <p:nvPr/>
        </p:nvGrpSpPr>
        <p:grpSpPr>
          <a:xfrm>
            <a:off x="2193035" y="2485644"/>
            <a:ext cx="6885431" cy="3017519"/>
            <a:chOff x="2193035" y="2485644"/>
            <a:chExt cx="6885431" cy="3017519"/>
          </a:xfrm>
        </p:grpSpPr>
        <p:pic>
          <p:nvPicPr>
            <p:cNvPr id="267" name="Google Shape;267;p34"/>
            <p:cNvPicPr preferRelativeResize="0"/>
            <p:nvPr/>
          </p:nvPicPr>
          <p:blipFill rotWithShape="1">
            <a:blip r:embed="rId3">
              <a:alphaModFix/>
            </a:blip>
            <a:srcRect b="0" l="0" r="0" t="0"/>
            <a:stretch/>
          </p:blipFill>
          <p:spPr>
            <a:xfrm>
              <a:off x="2193035" y="2485644"/>
              <a:ext cx="6885431" cy="3017519"/>
            </a:xfrm>
            <a:prstGeom prst="rect">
              <a:avLst/>
            </a:prstGeom>
            <a:noFill/>
            <a:ln>
              <a:noFill/>
            </a:ln>
          </p:spPr>
        </p:pic>
        <p:pic>
          <p:nvPicPr>
            <p:cNvPr id="268" name="Google Shape;268;p34"/>
            <p:cNvPicPr preferRelativeResize="0"/>
            <p:nvPr/>
          </p:nvPicPr>
          <p:blipFill rotWithShape="1">
            <a:blip r:embed="rId4">
              <a:alphaModFix/>
            </a:blip>
            <a:srcRect b="0" l="0" r="0" t="0"/>
            <a:stretch/>
          </p:blipFill>
          <p:spPr>
            <a:xfrm>
              <a:off x="2385059" y="2677668"/>
              <a:ext cx="6515100" cy="2647187"/>
            </a:xfrm>
            <a:prstGeom prst="rect">
              <a:avLst/>
            </a:prstGeom>
            <a:noFill/>
            <a:ln>
              <a:noFill/>
            </a:ln>
          </p:spPr>
        </p:pic>
      </p:grpSp>
      <p:sp>
        <p:nvSpPr>
          <p:cNvPr id="269" name="Google Shape;269;p34"/>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nvSpPr>
        <p:spPr>
          <a:xfrm>
            <a:off x="848969" y="1842261"/>
            <a:ext cx="952246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names of boosters which have successfully landed on drone ship and had payload mass greater than 4000 but less than 6000</a:t>
            </a:r>
            <a:endParaRPr sz="2200">
              <a:latin typeface="Helvetica Neue"/>
              <a:ea typeface="Helvetica Neue"/>
              <a:cs typeface="Helvetica Neue"/>
              <a:sym typeface="Helvetica Neue"/>
            </a:endParaRPr>
          </a:p>
        </p:txBody>
      </p:sp>
      <p:sp>
        <p:nvSpPr>
          <p:cNvPr id="275" name="Google Shape;275;p35"/>
          <p:cNvSpPr txBox="1"/>
          <p:nvPr>
            <p:ph type="title"/>
          </p:nvPr>
        </p:nvSpPr>
        <p:spPr>
          <a:xfrm>
            <a:off x="848969" y="417703"/>
            <a:ext cx="9920605" cy="764489"/>
          </a:xfrm>
          <a:prstGeom prst="rect">
            <a:avLst/>
          </a:prstGeom>
          <a:noFill/>
          <a:ln>
            <a:noFill/>
          </a:ln>
        </p:spPr>
        <p:txBody>
          <a:bodyPr anchorCtr="0" anchor="t" bIns="0" lIns="0" spcFirstLastPara="1" rIns="0" wrap="square" tIns="136375">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pSp>
        <p:nvGrpSpPr>
          <p:cNvPr id="276" name="Google Shape;276;p35"/>
          <p:cNvGrpSpPr/>
          <p:nvPr/>
        </p:nvGrpSpPr>
        <p:grpSpPr>
          <a:xfrm>
            <a:off x="1583436" y="2747810"/>
            <a:ext cx="8875775" cy="3732276"/>
            <a:chOff x="1583436" y="2747810"/>
            <a:chExt cx="8875775" cy="3732276"/>
          </a:xfrm>
        </p:grpSpPr>
        <p:pic>
          <p:nvPicPr>
            <p:cNvPr id="277" name="Google Shape;277;p35"/>
            <p:cNvPicPr preferRelativeResize="0"/>
            <p:nvPr/>
          </p:nvPicPr>
          <p:blipFill rotWithShape="1">
            <a:blip r:embed="rId3">
              <a:alphaModFix/>
            </a:blip>
            <a:srcRect b="0" l="0" r="0" t="0"/>
            <a:stretch/>
          </p:blipFill>
          <p:spPr>
            <a:xfrm>
              <a:off x="1583436" y="2747810"/>
              <a:ext cx="8875775" cy="3732276"/>
            </a:xfrm>
            <a:prstGeom prst="rect">
              <a:avLst/>
            </a:prstGeom>
            <a:noFill/>
            <a:ln>
              <a:noFill/>
            </a:ln>
          </p:spPr>
        </p:pic>
        <p:pic>
          <p:nvPicPr>
            <p:cNvPr id="278" name="Google Shape;278;p35"/>
            <p:cNvPicPr preferRelativeResize="0"/>
            <p:nvPr/>
          </p:nvPicPr>
          <p:blipFill rotWithShape="1">
            <a:blip r:embed="rId4">
              <a:alphaModFix/>
            </a:blip>
            <a:srcRect b="0" l="0" r="0" t="0"/>
            <a:stretch/>
          </p:blipFill>
          <p:spPr>
            <a:xfrm>
              <a:off x="1775460" y="2939796"/>
              <a:ext cx="8505444" cy="3361944"/>
            </a:xfrm>
            <a:prstGeom prst="rect">
              <a:avLst/>
            </a:prstGeom>
            <a:noFill/>
            <a:ln>
              <a:noFill/>
            </a:ln>
          </p:spPr>
        </p:pic>
      </p:grpSp>
      <p:sp>
        <p:nvSpPr>
          <p:cNvPr id="279" name="Google Shape;279;p35"/>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1037640" y="2523380"/>
            <a:ext cx="3514090" cy="1052195"/>
          </a:xfrm>
          <a:prstGeom prst="rect">
            <a:avLst/>
          </a:prstGeom>
          <a:noFill/>
          <a:ln>
            <a:noFill/>
          </a:ln>
        </p:spPr>
        <p:txBody>
          <a:bodyPr anchorCtr="0" anchor="t" bIns="0" lIns="0" spcFirstLastPara="1" rIns="0" wrap="square" tIns="190500">
            <a:spAutoFit/>
          </a:bodyPr>
          <a:lstStyle/>
          <a:p>
            <a:pPr indent="-228600" lvl="0" marL="24130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Summary of methodologies</a:t>
            </a:r>
            <a:endParaRPr sz="2200">
              <a:latin typeface="Helvetica Neue"/>
              <a:ea typeface="Helvetica Neue"/>
              <a:cs typeface="Helvetica Neue"/>
              <a:sym typeface="Helvetica Neue"/>
            </a:endParaRPr>
          </a:p>
          <a:p>
            <a:pPr indent="-228600" lvl="0" marL="241300"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Summary of all results</a:t>
            </a:r>
            <a:endParaRPr sz="2200">
              <a:latin typeface="Helvetica Neue"/>
              <a:ea typeface="Helvetica Neue"/>
              <a:cs typeface="Helvetica Neue"/>
              <a:sym typeface="Helvetica Neue"/>
            </a:endParaRPr>
          </a:p>
        </p:txBody>
      </p:sp>
      <p:sp>
        <p:nvSpPr>
          <p:cNvPr id="59" name="Google Shape;59;p9"/>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159385" rtl="0" algn="l">
              <a:lnSpc>
                <a:spcPct val="114687"/>
              </a:lnSpc>
              <a:spcBef>
                <a:spcPts val="0"/>
              </a:spcBef>
              <a:spcAft>
                <a:spcPts val="0"/>
              </a:spcAft>
              <a:buNone/>
            </a:pPr>
            <a:fld id="{00000000-1234-1234-1234-123412341234}" type="slidenum">
              <a:rPr lang="en-US"/>
              <a:t>‹#›</a:t>
            </a:fld>
            <a:endParaRPr/>
          </a:p>
        </p:txBody>
      </p:sp>
      <p:sp>
        <p:nvSpPr>
          <p:cNvPr id="60" name="Google Shape;60;p9"/>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nvSpPr>
        <p:spPr>
          <a:xfrm>
            <a:off x="848969" y="1842261"/>
            <a:ext cx="743902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total number of successful and failure mission outcomes</a:t>
            </a:r>
            <a:endParaRPr sz="2200">
              <a:latin typeface="Helvetica Neue"/>
              <a:ea typeface="Helvetica Neue"/>
              <a:cs typeface="Helvetica Neue"/>
              <a:sym typeface="Helvetica Neue"/>
            </a:endParaRPr>
          </a:p>
        </p:txBody>
      </p:sp>
      <p:sp>
        <p:nvSpPr>
          <p:cNvPr id="285" name="Google Shape;285;p36"/>
          <p:cNvSpPr txBox="1"/>
          <p:nvPr>
            <p:ph type="title"/>
          </p:nvPr>
        </p:nvSpPr>
        <p:spPr>
          <a:xfrm>
            <a:off x="848969" y="480136"/>
            <a:ext cx="9778365" cy="4978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pSp>
        <p:nvGrpSpPr>
          <p:cNvPr id="286" name="Google Shape;286;p36"/>
          <p:cNvGrpSpPr/>
          <p:nvPr/>
        </p:nvGrpSpPr>
        <p:grpSpPr>
          <a:xfrm>
            <a:off x="2398776" y="2805709"/>
            <a:ext cx="6990588" cy="3599688"/>
            <a:chOff x="2398776" y="2805709"/>
            <a:chExt cx="6990588" cy="3599688"/>
          </a:xfrm>
        </p:grpSpPr>
        <p:pic>
          <p:nvPicPr>
            <p:cNvPr id="287" name="Google Shape;287;p36"/>
            <p:cNvPicPr preferRelativeResize="0"/>
            <p:nvPr/>
          </p:nvPicPr>
          <p:blipFill rotWithShape="1">
            <a:blip r:embed="rId3">
              <a:alphaModFix/>
            </a:blip>
            <a:srcRect b="0" l="0" r="0" t="0"/>
            <a:stretch/>
          </p:blipFill>
          <p:spPr>
            <a:xfrm>
              <a:off x="2398776" y="2805709"/>
              <a:ext cx="6990588" cy="3599688"/>
            </a:xfrm>
            <a:prstGeom prst="rect">
              <a:avLst/>
            </a:prstGeom>
            <a:noFill/>
            <a:ln>
              <a:noFill/>
            </a:ln>
          </p:spPr>
        </p:pic>
        <p:pic>
          <p:nvPicPr>
            <p:cNvPr id="288" name="Google Shape;288;p36"/>
            <p:cNvPicPr preferRelativeResize="0"/>
            <p:nvPr/>
          </p:nvPicPr>
          <p:blipFill rotWithShape="1">
            <a:blip r:embed="rId4">
              <a:alphaModFix/>
            </a:blip>
            <a:srcRect b="0" l="0" r="0" t="0"/>
            <a:stretch/>
          </p:blipFill>
          <p:spPr>
            <a:xfrm>
              <a:off x="2590800" y="2997707"/>
              <a:ext cx="6620256" cy="3229355"/>
            </a:xfrm>
            <a:prstGeom prst="rect">
              <a:avLst/>
            </a:prstGeom>
            <a:noFill/>
            <a:ln>
              <a:noFill/>
            </a:ln>
          </p:spPr>
        </p:pic>
      </p:grpSp>
      <p:sp>
        <p:nvSpPr>
          <p:cNvPr id="289" name="Google Shape;289;p36"/>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nvSpPr>
        <p:spPr>
          <a:xfrm>
            <a:off x="848969" y="1842261"/>
            <a:ext cx="898906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names of the booster which have carried the maximum payload mass</a:t>
            </a:r>
            <a:endParaRPr sz="2200">
              <a:latin typeface="Helvetica Neue"/>
              <a:ea typeface="Helvetica Neue"/>
              <a:cs typeface="Helvetica Neue"/>
              <a:sym typeface="Helvetica Neue"/>
            </a:endParaRPr>
          </a:p>
        </p:txBody>
      </p:sp>
      <p:sp>
        <p:nvSpPr>
          <p:cNvPr id="295" name="Google Shape;295;p37"/>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Boosters Carried Maximum Payload</a:t>
            </a:r>
            <a:endParaRPr/>
          </a:p>
        </p:txBody>
      </p:sp>
      <p:grpSp>
        <p:nvGrpSpPr>
          <p:cNvPr id="296" name="Google Shape;296;p37"/>
          <p:cNvGrpSpPr/>
          <p:nvPr/>
        </p:nvGrpSpPr>
        <p:grpSpPr>
          <a:xfrm>
            <a:off x="2535935" y="2199093"/>
            <a:ext cx="6199632" cy="4524756"/>
            <a:chOff x="2535935" y="2199093"/>
            <a:chExt cx="6199632" cy="4524756"/>
          </a:xfrm>
        </p:grpSpPr>
        <p:pic>
          <p:nvPicPr>
            <p:cNvPr id="297" name="Google Shape;297;p37"/>
            <p:cNvPicPr preferRelativeResize="0"/>
            <p:nvPr/>
          </p:nvPicPr>
          <p:blipFill rotWithShape="1">
            <a:blip r:embed="rId3">
              <a:alphaModFix/>
            </a:blip>
            <a:srcRect b="0" l="0" r="0" t="0"/>
            <a:stretch/>
          </p:blipFill>
          <p:spPr>
            <a:xfrm>
              <a:off x="2535935" y="2199093"/>
              <a:ext cx="6199632" cy="4524756"/>
            </a:xfrm>
            <a:prstGeom prst="rect">
              <a:avLst/>
            </a:prstGeom>
            <a:noFill/>
            <a:ln>
              <a:noFill/>
            </a:ln>
          </p:spPr>
        </p:pic>
        <p:pic>
          <p:nvPicPr>
            <p:cNvPr id="298" name="Google Shape;298;p37"/>
            <p:cNvPicPr preferRelativeResize="0"/>
            <p:nvPr/>
          </p:nvPicPr>
          <p:blipFill rotWithShape="1">
            <a:blip r:embed="rId4">
              <a:alphaModFix/>
            </a:blip>
            <a:srcRect b="0" l="0" r="0" t="0"/>
            <a:stretch/>
          </p:blipFill>
          <p:spPr>
            <a:xfrm>
              <a:off x="2727959" y="2391155"/>
              <a:ext cx="5829299" cy="4154424"/>
            </a:xfrm>
            <a:prstGeom prst="rect">
              <a:avLst/>
            </a:prstGeom>
            <a:noFill/>
            <a:ln>
              <a:noFill/>
            </a:ln>
          </p:spPr>
        </p:pic>
      </p:grpSp>
      <p:sp>
        <p:nvSpPr>
          <p:cNvPr id="299" name="Google Shape;299;p37"/>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nvSpPr>
        <p:spPr>
          <a:xfrm>
            <a:off x="848969" y="1842261"/>
            <a:ext cx="8588375"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List the failed landing_outcomes in drone ship, their booster versions, and launch site names for in year 2015</a:t>
            </a:r>
            <a:endParaRPr sz="2200">
              <a:latin typeface="Helvetica Neue"/>
              <a:ea typeface="Helvetica Neue"/>
              <a:cs typeface="Helvetica Neue"/>
              <a:sym typeface="Helvetica Neue"/>
            </a:endParaRPr>
          </a:p>
        </p:txBody>
      </p:sp>
      <p:sp>
        <p:nvSpPr>
          <p:cNvPr id="305" name="Google Shape;305;p38"/>
          <p:cNvSpPr txBox="1"/>
          <p:nvPr>
            <p:ph type="title"/>
          </p:nvPr>
        </p:nvSpPr>
        <p:spPr>
          <a:xfrm>
            <a:off x="848969" y="417703"/>
            <a:ext cx="446849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2015 Launch Records</a:t>
            </a:r>
            <a:endParaRPr/>
          </a:p>
        </p:txBody>
      </p:sp>
      <p:grpSp>
        <p:nvGrpSpPr>
          <p:cNvPr id="306" name="Google Shape;306;p38"/>
          <p:cNvGrpSpPr/>
          <p:nvPr/>
        </p:nvGrpSpPr>
        <p:grpSpPr>
          <a:xfrm>
            <a:off x="527304" y="2915411"/>
            <a:ext cx="10216896" cy="2919984"/>
            <a:chOff x="527304" y="2915411"/>
            <a:chExt cx="10216896" cy="2919984"/>
          </a:xfrm>
        </p:grpSpPr>
        <p:pic>
          <p:nvPicPr>
            <p:cNvPr id="307" name="Google Shape;307;p38"/>
            <p:cNvPicPr preferRelativeResize="0"/>
            <p:nvPr/>
          </p:nvPicPr>
          <p:blipFill rotWithShape="1">
            <a:blip r:embed="rId3">
              <a:alphaModFix/>
            </a:blip>
            <a:srcRect b="0" l="0" r="0" t="0"/>
            <a:stretch/>
          </p:blipFill>
          <p:spPr>
            <a:xfrm>
              <a:off x="527304" y="2915411"/>
              <a:ext cx="10216896" cy="2919984"/>
            </a:xfrm>
            <a:prstGeom prst="rect">
              <a:avLst/>
            </a:prstGeom>
            <a:noFill/>
            <a:ln>
              <a:noFill/>
            </a:ln>
          </p:spPr>
        </p:pic>
        <p:pic>
          <p:nvPicPr>
            <p:cNvPr id="308" name="Google Shape;308;p38"/>
            <p:cNvPicPr preferRelativeResize="0"/>
            <p:nvPr/>
          </p:nvPicPr>
          <p:blipFill rotWithShape="1">
            <a:blip r:embed="rId4">
              <a:alphaModFix/>
            </a:blip>
            <a:srcRect b="0" l="0" r="0" t="0"/>
            <a:stretch/>
          </p:blipFill>
          <p:spPr>
            <a:xfrm>
              <a:off x="719328" y="3107435"/>
              <a:ext cx="9846564" cy="2549652"/>
            </a:xfrm>
            <a:prstGeom prst="rect">
              <a:avLst/>
            </a:prstGeom>
            <a:noFill/>
            <a:ln>
              <a:noFill/>
            </a:ln>
          </p:spPr>
        </p:pic>
      </p:grpSp>
      <p:sp>
        <p:nvSpPr>
          <p:cNvPr id="309" name="Google Shape;309;p38"/>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nvSpPr>
        <p:spPr>
          <a:xfrm>
            <a:off x="848969" y="1842261"/>
            <a:ext cx="9333865" cy="103124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Rank the count of landing outcomes (such as Failure (drone ship) or Success (ground pad)) between the date 2010-06-04 and 2017-03-20, in descending order</a:t>
            </a:r>
            <a:endParaRPr sz="2200">
              <a:latin typeface="Helvetica Neue"/>
              <a:ea typeface="Helvetica Neue"/>
              <a:cs typeface="Helvetica Neue"/>
              <a:sym typeface="Helvetica Neue"/>
            </a:endParaRPr>
          </a:p>
        </p:txBody>
      </p:sp>
      <p:sp>
        <p:nvSpPr>
          <p:cNvPr id="315" name="Google Shape;315;p39"/>
          <p:cNvSpPr txBox="1"/>
          <p:nvPr>
            <p:ph type="title"/>
          </p:nvPr>
        </p:nvSpPr>
        <p:spPr>
          <a:xfrm>
            <a:off x="848969" y="417703"/>
            <a:ext cx="9920605" cy="764489"/>
          </a:xfrm>
          <a:prstGeom prst="rect">
            <a:avLst/>
          </a:prstGeom>
          <a:noFill/>
          <a:ln>
            <a:noFill/>
          </a:ln>
        </p:spPr>
        <p:txBody>
          <a:bodyPr anchorCtr="0" anchor="t" bIns="0" lIns="0" spcFirstLastPara="1" rIns="0" wrap="square" tIns="10565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pSp>
        <p:nvGrpSpPr>
          <p:cNvPr id="316" name="Google Shape;316;p39"/>
          <p:cNvGrpSpPr/>
          <p:nvPr/>
        </p:nvGrpSpPr>
        <p:grpSpPr>
          <a:xfrm>
            <a:off x="1600200" y="2927654"/>
            <a:ext cx="8071104" cy="3677412"/>
            <a:chOff x="1600200" y="2927654"/>
            <a:chExt cx="8071104" cy="3677412"/>
          </a:xfrm>
        </p:grpSpPr>
        <p:pic>
          <p:nvPicPr>
            <p:cNvPr id="317" name="Google Shape;317;p39"/>
            <p:cNvPicPr preferRelativeResize="0"/>
            <p:nvPr/>
          </p:nvPicPr>
          <p:blipFill rotWithShape="1">
            <a:blip r:embed="rId3">
              <a:alphaModFix/>
            </a:blip>
            <a:srcRect b="0" l="0" r="0" t="0"/>
            <a:stretch/>
          </p:blipFill>
          <p:spPr>
            <a:xfrm>
              <a:off x="1600200" y="2927654"/>
              <a:ext cx="8071104" cy="3677412"/>
            </a:xfrm>
            <a:prstGeom prst="rect">
              <a:avLst/>
            </a:prstGeom>
            <a:noFill/>
            <a:ln>
              <a:noFill/>
            </a:ln>
          </p:spPr>
        </p:pic>
        <p:pic>
          <p:nvPicPr>
            <p:cNvPr id="318" name="Google Shape;318;p39"/>
            <p:cNvPicPr preferRelativeResize="0"/>
            <p:nvPr/>
          </p:nvPicPr>
          <p:blipFill rotWithShape="1">
            <a:blip r:embed="rId4">
              <a:alphaModFix/>
            </a:blip>
            <a:srcRect b="0" l="0" r="0" t="0"/>
            <a:stretch/>
          </p:blipFill>
          <p:spPr>
            <a:xfrm>
              <a:off x="1792223" y="3119628"/>
              <a:ext cx="7700772" cy="3307079"/>
            </a:xfrm>
            <a:prstGeom prst="rect">
              <a:avLst/>
            </a:prstGeom>
            <a:noFill/>
            <a:ln>
              <a:noFill/>
            </a:ln>
          </p:spPr>
        </p:pic>
      </p:grpSp>
      <p:sp>
        <p:nvSpPr>
          <p:cNvPr id="319" name="Google Shape;319;p39"/>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pic>
        <p:nvPicPr>
          <p:cNvPr id="324" name="Google Shape;324;p40"/>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325" name="Google Shape;325;p40"/>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 name="Google Shape;326;p40"/>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3</a:t>
            </a:r>
            <a:endParaRPr sz="18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All launch site global map markers</a:t>
            </a:r>
            <a:endParaRPr/>
          </a:p>
        </p:txBody>
      </p:sp>
      <p:pic>
        <p:nvPicPr>
          <p:cNvPr id="332" name="Google Shape;332;p41"/>
          <p:cNvPicPr preferRelativeResize="0"/>
          <p:nvPr/>
        </p:nvPicPr>
        <p:blipFill rotWithShape="1">
          <a:blip r:embed="rId3">
            <a:alphaModFix/>
          </a:blip>
          <a:srcRect b="0" l="0" r="0" t="0"/>
          <a:stretch/>
        </p:blipFill>
        <p:spPr>
          <a:xfrm>
            <a:off x="1982723" y="1825751"/>
            <a:ext cx="7319772" cy="4351020"/>
          </a:xfrm>
          <a:prstGeom prst="rect">
            <a:avLst/>
          </a:prstGeom>
          <a:noFill/>
          <a:ln>
            <a:noFill/>
          </a:ln>
        </p:spPr>
      </p:pic>
      <p:sp>
        <p:nvSpPr>
          <p:cNvPr id="333" name="Google Shape;333;p41"/>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848969" y="417703"/>
            <a:ext cx="9344660"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Markers showing launch sites with color labels</a:t>
            </a:r>
            <a:endParaRPr/>
          </a:p>
        </p:txBody>
      </p:sp>
      <p:pic>
        <p:nvPicPr>
          <p:cNvPr id="339" name="Google Shape;339;p42"/>
          <p:cNvPicPr preferRelativeResize="0"/>
          <p:nvPr/>
        </p:nvPicPr>
        <p:blipFill rotWithShape="1">
          <a:blip r:embed="rId3">
            <a:alphaModFix/>
          </a:blip>
          <a:srcRect b="0" l="0" r="0" t="0"/>
          <a:stretch/>
        </p:blipFill>
        <p:spPr>
          <a:xfrm>
            <a:off x="769619" y="1609344"/>
            <a:ext cx="9745980" cy="4311396"/>
          </a:xfrm>
          <a:prstGeom prst="rect">
            <a:avLst/>
          </a:prstGeom>
          <a:noFill/>
          <a:ln>
            <a:noFill/>
          </a:ln>
        </p:spPr>
      </p:pic>
      <p:sp>
        <p:nvSpPr>
          <p:cNvPr id="340" name="Google Shape;340;p42"/>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Launch Site distance to landmarks</a:t>
            </a:r>
            <a:endParaRPr/>
          </a:p>
        </p:txBody>
      </p:sp>
      <p:pic>
        <p:nvPicPr>
          <p:cNvPr id="346" name="Google Shape;346;p43"/>
          <p:cNvPicPr preferRelativeResize="0"/>
          <p:nvPr/>
        </p:nvPicPr>
        <p:blipFill rotWithShape="1">
          <a:blip r:embed="rId3">
            <a:alphaModFix/>
          </a:blip>
          <a:srcRect b="0" l="0" r="0" t="0"/>
          <a:stretch/>
        </p:blipFill>
        <p:spPr>
          <a:xfrm>
            <a:off x="1728216" y="2106167"/>
            <a:ext cx="8598408" cy="3689604"/>
          </a:xfrm>
          <a:prstGeom prst="rect">
            <a:avLst/>
          </a:prstGeom>
          <a:noFill/>
          <a:ln>
            <a:noFill/>
          </a:ln>
        </p:spPr>
      </p:pic>
      <p:sp>
        <p:nvSpPr>
          <p:cNvPr id="347" name="Google Shape;347;p43"/>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pic>
        <p:nvPicPr>
          <p:cNvPr id="352" name="Google Shape;352;p44"/>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353" name="Google Shape;353;p44"/>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 name="Google Shape;354;p44"/>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4</a:t>
            </a:r>
            <a:endParaRPr sz="18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848969" y="417703"/>
            <a:ext cx="9920605" cy="764489"/>
          </a:xfrm>
          <a:prstGeom prst="rect">
            <a:avLst/>
          </a:prstGeom>
          <a:noFill/>
          <a:ln>
            <a:noFill/>
          </a:ln>
        </p:spPr>
        <p:txBody>
          <a:bodyPr anchorCtr="0" anchor="t" bIns="0" lIns="0" spcFirstLastPara="1" rIns="0" wrap="square" tIns="136375">
            <a:spAutoFit/>
          </a:bodyPr>
          <a:lstStyle/>
          <a:p>
            <a:pPr indent="0" lvl="0" marL="12700" rtl="0" algn="l">
              <a:lnSpc>
                <a:spcPct val="100000"/>
              </a:lnSpc>
              <a:spcBef>
                <a:spcPts val="0"/>
              </a:spcBef>
              <a:spcAft>
                <a:spcPts val="0"/>
              </a:spcAft>
              <a:buNone/>
            </a:pPr>
            <a:r>
              <a:rPr lang="en-US" sz="2500"/>
              <a:t>Pie chart showing the success percentage achieved by each launch site</a:t>
            </a:r>
            <a:endParaRPr sz="2500"/>
          </a:p>
        </p:txBody>
      </p:sp>
      <p:grpSp>
        <p:nvGrpSpPr>
          <p:cNvPr id="360" name="Google Shape;360;p45"/>
          <p:cNvGrpSpPr/>
          <p:nvPr/>
        </p:nvGrpSpPr>
        <p:grpSpPr>
          <a:xfrm>
            <a:off x="1208532" y="1482877"/>
            <a:ext cx="9625584" cy="4721352"/>
            <a:chOff x="1208532" y="1482877"/>
            <a:chExt cx="9625584" cy="4721352"/>
          </a:xfrm>
        </p:grpSpPr>
        <p:pic>
          <p:nvPicPr>
            <p:cNvPr id="361" name="Google Shape;361;p45"/>
            <p:cNvPicPr preferRelativeResize="0"/>
            <p:nvPr/>
          </p:nvPicPr>
          <p:blipFill rotWithShape="1">
            <a:blip r:embed="rId3">
              <a:alphaModFix/>
            </a:blip>
            <a:srcRect b="0" l="0" r="0" t="0"/>
            <a:stretch/>
          </p:blipFill>
          <p:spPr>
            <a:xfrm>
              <a:off x="1208532" y="1482877"/>
              <a:ext cx="9625584" cy="4721352"/>
            </a:xfrm>
            <a:prstGeom prst="rect">
              <a:avLst/>
            </a:prstGeom>
            <a:noFill/>
            <a:ln>
              <a:noFill/>
            </a:ln>
          </p:spPr>
        </p:pic>
        <p:pic>
          <p:nvPicPr>
            <p:cNvPr id="362" name="Google Shape;362;p45"/>
            <p:cNvPicPr preferRelativeResize="0"/>
            <p:nvPr/>
          </p:nvPicPr>
          <p:blipFill rotWithShape="1">
            <a:blip r:embed="rId4">
              <a:alphaModFix/>
            </a:blip>
            <a:srcRect b="0" l="0" r="0" t="0"/>
            <a:stretch/>
          </p:blipFill>
          <p:spPr>
            <a:xfrm>
              <a:off x="1400556" y="1674876"/>
              <a:ext cx="9255252" cy="4351020"/>
            </a:xfrm>
            <a:prstGeom prst="rect">
              <a:avLst/>
            </a:prstGeom>
            <a:noFill/>
            <a:ln>
              <a:noFill/>
            </a:ln>
          </p:spPr>
        </p:pic>
      </p:grpSp>
      <p:sp>
        <p:nvSpPr>
          <p:cNvPr id="363" name="Google Shape;363;p45"/>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70485" rtl="0" algn="l">
              <a:lnSpc>
                <a:spcPct val="100000"/>
              </a:lnSpc>
              <a:spcBef>
                <a:spcPts val="0"/>
              </a:spcBef>
              <a:spcAft>
                <a:spcPts val="0"/>
              </a:spcAft>
              <a:buNone/>
            </a:pPr>
            <a:r>
              <a:rPr lang="en-US"/>
              <a:t>Introduction</a:t>
            </a:r>
            <a:endParaRPr/>
          </a:p>
        </p:txBody>
      </p:sp>
      <p:sp>
        <p:nvSpPr>
          <p:cNvPr id="66" name="Google Shape;66;p10"/>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159385" rtl="0" algn="l">
              <a:lnSpc>
                <a:spcPct val="114687"/>
              </a:lnSpc>
              <a:spcBef>
                <a:spcPts val="0"/>
              </a:spcBef>
              <a:spcAft>
                <a:spcPts val="0"/>
              </a:spcAft>
              <a:buNone/>
            </a:pPr>
            <a:fld id="{00000000-1234-1234-1234-123412341234}" type="slidenum">
              <a:rPr lang="en-US"/>
              <a:t>‹#›</a:t>
            </a:fld>
            <a:endParaRPr/>
          </a:p>
        </p:txBody>
      </p:sp>
      <p:sp>
        <p:nvSpPr>
          <p:cNvPr id="67" name="Google Shape;67;p10"/>
          <p:cNvSpPr txBox="1"/>
          <p:nvPr/>
        </p:nvSpPr>
        <p:spPr>
          <a:xfrm>
            <a:off x="1037640" y="1198225"/>
            <a:ext cx="9962515" cy="3966210"/>
          </a:xfrm>
          <a:prstGeom prst="rect">
            <a:avLst/>
          </a:prstGeom>
          <a:noFill/>
          <a:ln>
            <a:noFill/>
          </a:ln>
        </p:spPr>
        <p:txBody>
          <a:bodyPr anchorCtr="0" anchor="t" bIns="0" lIns="0" spcFirstLastPara="1" rIns="0" wrap="square" tIns="20127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Project background and context</a:t>
            </a:r>
            <a:endParaRPr sz="2200">
              <a:latin typeface="Helvetica Neue"/>
              <a:ea typeface="Helvetica Neue"/>
              <a:cs typeface="Helvetica Neue"/>
              <a:sym typeface="Helvetica Neue"/>
            </a:endParaRPr>
          </a:p>
          <a:p>
            <a:pPr indent="0" lvl="0" marL="469265" marR="121920" rtl="0" algn="l">
              <a:lnSpc>
                <a:spcPct val="107722"/>
              </a:lnSpc>
              <a:spcBef>
                <a:spcPts val="1465"/>
              </a:spcBef>
              <a:spcAft>
                <a:spcPts val="0"/>
              </a:spcAft>
              <a:buNone/>
            </a:pPr>
            <a:r>
              <a:rPr lang="en-US" sz="1800">
                <a:solidFill>
                  <a:srgbClr val="292929"/>
                </a:solidFill>
                <a:latin typeface="Helvetica Neue"/>
                <a:ea typeface="Helvetica Neue"/>
                <a:cs typeface="Helvetica Neue"/>
                <a:sym typeface="Helvetica Neue"/>
              </a:rPr>
              <a:t>SpaceX advertises Falcon 9 rocket launches on its website, with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endParaRPr sz="1800">
              <a:latin typeface="Helvetica Neue"/>
              <a:ea typeface="Helvetica Neue"/>
              <a:cs typeface="Helvetica Neue"/>
              <a:sym typeface="Helvetica Neue"/>
            </a:endParaRPr>
          </a:p>
          <a:p>
            <a:pPr indent="-227965" lvl="0" marL="240665" rtl="0" algn="l">
              <a:lnSpc>
                <a:spcPct val="100000"/>
              </a:lnSpc>
              <a:spcBef>
                <a:spcPts val="11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Problems you want to find answers</a:t>
            </a:r>
            <a:endParaRPr sz="2200">
              <a:latin typeface="Helvetica Neue"/>
              <a:ea typeface="Helvetica Neue"/>
              <a:cs typeface="Helvetica Neue"/>
              <a:sym typeface="Helvetica Neue"/>
            </a:endParaRPr>
          </a:p>
          <a:p>
            <a:pPr indent="-228600" lvl="1" marL="697865" rtl="0" algn="l">
              <a:lnSpc>
                <a:spcPct val="100000"/>
              </a:lnSpc>
              <a:spcBef>
                <a:spcPts val="120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What factors determines if the rocket will land successfully</a:t>
            </a:r>
            <a:endParaRPr sz="1800">
              <a:latin typeface="Helvetica Neue"/>
              <a:ea typeface="Helvetica Neue"/>
              <a:cs typeface="Helvetica Neue"/>
              <a:sym typeface="Helvetica Neue"/>
            </a:endParaRPr>
          </a:p>
          <a:p>
            <a:pPr indent="-228600" lvl="1" marL="697865" rtl="0" algn="l">
              <a:lnSpc>
                <a:spcPct val="100000"/>
              </a:lnSpc>
              <a:spcBef>
                <a:spcPts val="119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interaction amongst various features that determine the success rate of a successful lading</a:t>
            </a:r>
            <a:endParaRPr sz="1800">
              <a:latin typeface="Helvetica Neue"/>
              <a:ea typeface="Helvetica Neue"/>
              <a:cs typeface="Helvetica Neue"/>
              <a:sym typeface="Helvetica Neue"/>
            </a:endParaRPr>
          </a:p>
          <a:p>
            <a:pPr indent="-228600" lvl="1" marL="697865" rtl="0" algn="l">
              <a:lnSpc>
                <a:spcPct val="100000"/>
              </a:lnSpc>
              <a:spcBef>
                <a:spcPts val="117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What operating conditions needs to be in place to ensure a successful landing program</a:t>
            </a:r>
            <a:endParaRPr sz="1800">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848969" y="417703"/>
            <a:ext cx="9920605" cy="764489"/>
          </a:xfrm>
          <a:prstGeom prst="rect">
            <a:avLst/>
          </a:prstGeom>
          <a:noFill/>
          <a:ln>
            <a:noFill/>
          </a:ln>
        </p:spPr>
        <p:txBody>
          <a:bodyPr anchorCtr="0" anchor="t" bIns="0" lIns="0" spcFirstLastPara="1" rIns="0" wrap="square" tIns="136375">
            <a:spAutoFit/>
          </a:bodyPr>
          <a:lstStyle/>
          <a:p>
            <a:pPr indent="0" lvl="0" marL="12700" rtl="0" algn="l">
              <a:lnSpc>
                <a:spcPct val="100000"/>
              </a:lnSpc>
              <a:spcBef>
                <a:spcPts val="0"/>
              </a:spcBef>
              <a:spcAft>
                <a:spcPts val="0"/>
              </a:spcAft>
              <a:buNone/>
            </a:pPr>
            <a:r>
              <a:rPr lang="en-US" sz="2500"/>
              <a:t>Pie chart showing the Launch site with the highest launch success ratio</a:t>
            </a:r>
            <a:endParaRPr sz="2500"/>
          </a:p>
        </p:txBody>
      </p:sp>
      <p:grpSp>
        <p:nvGrpSpPr>
          <p:cNvPr id="369" name="Google Shape;369;p46"/>
          <p:cNvGrpSpPr/>
          <p:nvPr/>
        </p:nvGrpSpPr>
        <p:grpSpPr>
          <a:xfrm>
            <a:off x="2008632" y="1492008"/>
            <a:ext cx="8161020" cy="4811268"/>
            <a:chOff x="2008632" y="1492008"/>
            <a:chExt cx="8161020" cy="4811268"/>
          </a:xfrm>
        </p:grpSpPr>
        <p:pic>
          <p:nvPicPr>
            <p:cNvPr id="370" name="Google Shape;370;p46"/>
            <p:cNvPicPr preferRelativeResize="0"/>
            <p:nvPr/>
          </p:nvPicPr>
          <p:blipFill rotWithShape="1">
            <a:blip r:embed="rId3">
              <a:alphaModFix/>
            </a:blip>
            <a:srcRect b="0" l="0" r="0" t="0"/>
            <a:stretch/>
          </p:blipFill>
          <p:spPr>
            <a:xfrm>
              <a:off x="2008632" y="1492008"/>
              <a:ext cx="8161020" cy="4811268"/>
            </a:xfrm>
            <a:prstGeom prst="rect">
              <a:avLst/>
            </a:prstGeom>
            <a:noFill/>
            <a:ln>
              <a:noFill/>
            </a:ln>
          </p:spPr>
        </p:pic>
        <p:pic>
          <p:nvPicPr>
            <p:cNvPr id="371" name="Google Shape;371;p46"/>
            <p:cNvPicPr preferRelativeResize="0"/>
            <p:nvPr/>
          </p:nvPicPr>
          <p:blipFill rotWithShape="1">
            <a:blip r:embed="rId4">
              <a:alphaModFix/>
            </a:blip>
            <a:srcRect b="0" l="0" r="0" t="0"/>
            <a:stretch/>
          </p:blipFill>
          <p:spPr>
            <a:xfrm>
              <a:off x="2200656" y="1684020"/>
              <a:ext cx="7790688" cy="4440935"/>
            </a:xfrm>
            <a:prstGeom prst="rect">
              <a:avLst/>
            </a:prstGeom>
            <a:noFill/>
            <a:ln>
              <a:noFill/>
            </a:ln>
          </p:spPr>
        </p:pic>
      </p:grpSp>
      <p:sp>
        <p:nvSpPr>
          <p:cNvPr id="372" name="Google Shape;372;p46"/>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pic>
        <p:nvPicPr>
          <p:cNvPr id="377" name="Google Shape;377;p47"/>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378" name="Google Shape;378;p47"/>
          <p:cNvSpPr txBox="1"/>
          <p:nvPr/>
        </p:nvSpPr>
        <p:spPr>
          <a:xfrm>
            <a:off x="848969" y="502996"/>
            <a:ext cx="10304145" cy="518159"/>
          </a:xfrm>
          <a:prstGeom prst="rect">
            <a:avLst/>
          </a:prstGeom>
          <a:noFill/>
          <a:ln>
            <a:noFill/>
          </a:ln>
        </p:spPr>
        <p:txBody>
          <a:bodyPr anchorCtr="0" anchor="t" bIns="0" lIns="0" spcFirstLastPara="1" rIns="0" wrap="square" tIns="12050">
            <a:spAutoFit/>
          </a:bodyPr>
          <a:lstStyle/>
          <a:p>
            <a:pPr indent="0" lvl="0" marL="12700" rtl="0" algn="l">
              <a:lnSpc>
                <a:spcPct val="102052"/>
              </a:lnSpc>
              <a:spcBef>
                <a:spcPts val="0"/>
              </a:spcBef>
              <a:spcAft>
                <a:spcPts val="0"/>
              </a:spcAft>
              <a:buNone/>
            </a:pPr>
            <a:r>
              <a:rPr lang="en-US" sz="1900">
                <a:solidFill>
                  <a:srgbClr val="0A48CA"/>
                </a:solidFill>
                <a:latin typeface="Helvetica Neue"/>
                <a:ea typeface="Helvetica Neue"/>
                <a:cs typeface="Helvetica Neue"/>
                <a:sym typeface="Helvetica Neue"/>
              </a:rPr>
              <a:t>Scatter plot of Payload vs Launch Outcome for all sites, with different payload selected in the range</a:t>
            </a:r>
            <a:endParaRPr sz="1900">
              <a:latin typeface="Helvetica Neue"/>
              <a:ea typeface="Helvetica Neue"/>
              <a:cs typeface="Helvetica Neue"/>
              <a:sym typeface="Helvetica Neue"/>
            </a:endParaRPr>
          </a:p>
          <a:p>
            <a:pPr indent="0" lvl="0" marL="12700" rtl="0" algn="l">
              <a:lnSpc>
                <a:spcPct val="102052"/>
              </a:lnSpc>
              <a:spcBef>
                <a:spcPts val="0"/>
              </a:spcBef>
              <a:spcAft>
                <a:spcPts val="0"/>
              </a:spcAft>
              <a:buNone/>
            </a:pPr>
            <a:r>
              <a:rPr lang="en-US" sz="1900">
                <a:solidFill>
                  <a:srgbClr val="0A48CA"/>
                </a:solidFill>
                <a:latin typeface="Helvetica Neue"/>
                <a:ea typeface="Helvetica Neue"/>
                <a:cs typeface="Helvetica Neue"/>
                <a:sym typeface="Helvetica Neue"/>
              </a:rPr>
              <a:t>slider</a:t>
            </a:r>
            <a:endParaRPr sz="1900">
              <a:latin typeface="Helvetica Neue"/>
              <a:ea typeface="Helvetica Neue"/>
              <a:cs typeface="Helvetica Neue"/>
              <a:sym typeface="Helvetica Neue"/>
            </a:endParaRPr>
          </a:p>
        </p:txBody>
      </p:sp>
      <p:grpSp>
        <p:nvGrpSpPr>
          <p:cNvPr id="379" name="Google Shape;379;p47"/>
          <p:cNvGrpSpPr/>
          <p:nvPr/>
        </p:nvGrpSpPr>
        <p:grpSpPr>
          <a:xfrm>
            <a:off x="646176" y="1815083"/>
            <a:ext cx="10885932" cy="4155948"/>
            <a:chOff x="646176" y="1815083"/>
            <a:chExt cx="10885932" cy="4155948"/>
          </a:xfrm>
        </p:grpSpPr>
        <p:pic>
          <p:nvPicPr>
            <p:cNvPr id="380" name="Google Shape;380;p47"/>
            <p:cNvPicPr preferRelativeResize="0"/>
            <p:nvPr/>
          </p:nvPicPr>
          <p:blipFill rotWithShape="1">
            <a:blip r:embed="rId4">
              <a:alphaModFix/>
            </a:blip>
            <a:srcRect b="0" l="0" r="0" t="0"/>
            <a:stretch/>
          </p:blipFill>
          <p:spPr>
            <a:xfrm>
              <a:off x="646176" y="1815083"/>
              <a:ext cx="10885932" cy="4155948"/>
            </a:xfrm>
            <a:prstGeom prst="rect">
              <a:avLst/>
            </a:prstGeom>
            <a:noFill/>
            <a:ln>
              <a:noFill/>
            </a:ln>
          </p:spPr>
        </p:pic>
        <p:pic>
          <p:nvPicPr>
            <p:cNvPr id="381" name="Google Shape;381;p47"/>
            <p:cNvPicPr preferRelativeResize="0"/>
            <p:nvPr/>
          </p:nvPicPr>
          <p:blipFill rotWithShape="1">
            <a:blip r:embed="rId5">
              <a:alphaModFix/>
            </a:blip>
            <a:srcRect b="0" l="0" r="0" t="0"/>
            <a:stretch/>
          </p:blipFill>
          <p:spPr>
            <a:xfrm>
              <a:off x="838200" y="2007107"/>
              <a:ext cx="10515600" cy="3785616"/>
            </a:xfrm>
            <a:prstGeom prst="rect">
              <a:avLst/>
            </a:prstGeom>
            <a:noFill/>
            <a:ln>
              <a:noFill/>
            </a:ln>
          </p:spPr>
        </p:pic>
      </p:grpSp>
      <p:sp>
        <p:nvSpPr>
          <p:cNvPr id="382" name="Google Shape;382;p47"/>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 name="Shape 386"/>
        <p:cNvGrpSpPr/>
        <p:nvPr/>
      </p:nvGrpSpPr>
      <p:grpSpPr>
        <a:xfrm>
          <a:off x="0" y="0"/>
          <a:ext cx="0" cy="0"/>
          <a:chOff x="0" y="0"/>
          <a:chExt cx="0" cy="0"/>
        </a:xfrm>
      </p:grpSpPr>
      <p:pic>
        <p:nvPicPr>
          <p:cNvPr id="387" name="Google Shape;387;p48"/>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388" name="Google Shape;388;p48"/>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 name="Google Shape;389;p48"/>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5</a:t>
            </a:r>
            <a:endParaRPr sz="18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nvSpPr>
        <p:spPr>
          <a:xfrm>
            <a:off x="848969" y="1631061"/>
            <a:ext cx="963041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decision tree classifier is the model with the highest classification accuracy</a:t>
            </a:r>
            <a:endParaRPr sz="2200">
              <a:latin typeface="Helvetica Neue"/>
              <a:ea typeface="Helvetica Neue"/>
              <a:cs typeface="Helvetica Neue"/>
              <a:sym typeface="Helvetica Neue"/>
            </a:endParaRPr>
          </a:p>
        </p:txBody>
      </p:sp>
      <p:sp>
        <p:nvSpPr>
          <p:cNvPr id="395" name="Google Shape;395;p49"/>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Classification Accuracy</a:t>
            </a:r>
            <a:endParaRPr/>
          </a:p>
        </p:txBody>
      </p:sp>
      <p:grpSp>
        <p:nvGrpSpPr>
          <p:cNvPr id="396" name="Google Shape;396;p49"/>
          <p:cNvGrpSpPr/>
          <p:nvPr/>
        </p:nvGrpSpPr>
        <p:grpSpPr>
          <a:xfrm>
            <a:off x="1953767" y="2095461"/>
            <a:ext cx="8270748" cy="4607052"/>
            <a:chOff x="1953767" y="2095461"/>
            <a:chExt cx="8270748" cy="4607052"/>
          </a:xfrm>
        </p:grpSpPr>
        <p:pic>
          <p:nvPicPr>
            <p:cNvPr id="397" name="Google Shape;397;p49"/>
            <p:cNvPicPr preferRelativeResize="0"/>
            <p:nvPr/>
          </p:nvPicPr>
          <p:blipFill rotWithShape="1">
            <a:blip r:embed="rId3">
              <a:alphaModFix/>
            </a:blip>
            <a:srcRect b="0" l="0" r="0" t="0"/>
            <a:stretch/>
          </p:blipFill>
          <p:spPr>
            <a:xfrm>
              <a:off x="1953767" y="2095461"/>
              <a:ext cx="8270748" cy="4607052"/>
            </a:xfrm>
            <a:prstGeom prst="rect">
              <a:avLst/>
            </a:prstGeom>
            <a:noFill/>
            <a:ln>
              <a:noFill/>
            </a:ln>
          </p:spPr>
        </p:pic>
        <p:pic>
          <p:nvPicPr>
            <p:cNvPr id="398" name="Google Shape;398;p49"/>
            <p:cNvPicPr preferRelativeResize="0"/>
            <p:nvPr/>
          </p:nvPicPr>
          <p:blipFill rotWithShape="1">
            <a:blip r:embed="rId4">
              <a:alphaModFix/>
            </a:blip>
            <a:srcRect b="0" l="0" r="0" t="0"/>
            <a:stretch/>
          </p:blipFill>
          <p:spPr>
            <a:xfrm>
              <a:off x="2145791" y="2287523"/>
              <a:ext cx="7900416" cy="4236720"/>
            </a:xfrm>
            <a:prstGeom prst="rect">
              <a:avLst/>
            </a:prstGeom>
            <a:noFill/>
            <a:ln>
              <a:noFill/>
            </a:ln>
          </p:spPr>
        </p:pic>
      </p:grpSp>
      <p:sp>
        <p:nvSpPr>
          <p:cNvPr id="399" name="Google Shape;399;p49"/>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nvSpPr>
        <p:spPr>
          <a:xfrm>
            <a:off x="848969" y="1406143"/>
            <a:ext cx="9247505" cy="136652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confusion matrix for the decision tree classifier shows that the classifier can distinguish between the different classes. The major problem is the false positives i.e. unsuccessful landing marked as a successful landing by the classifier</a:t>
            </a:r>
            <a:endParaRPr sz="2200">
              <a:latin typeface="Helvetica Neue"/>
              <a:ea typeface="Helvetica Neue"/>
              <a:cs typeface="Helvetica Neue"/>
              <a:sym typeface="Helvetica Neue"/>
            </a:endParaRPr>
          </a:p>
        </p:txBody>
      </p:sp>
      <p:sp>
        <p:nvSpPr>
          <p:cNvPr id="405" name="Google Shape;405;p50"/>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Confusion Matrix</a:t>
            </a:r>
            <a:endParaRPr/>
          </a:p>
        </p:txBody>
      </p:sp>
      <p:pic>
        <p:nvPicPr>
          <p:cNvPr id="406" name="Google Shape;406;p50"/>
          <p:cNvPicPr preferRelativeResize="0"/>
          <p:nvPr/>
        </p:nvPicPr>
        <p:blipFill rotWithShape="1">
          <a:blip r:embed="rId3">
            <a:alphaModFix/>
          </a:blip>
          <a:srcRect b="0" l="0" r="0" t="0"/>
          <a:stretch/>
        </p:blipFill>
        <p:spPr>
          <a:xfrm>
            <a:off x="2868167" y="2535935"/>
            <a:ext cx="5280659" cy="4158996"/>
          </a:xfrm>
          <a:prstGeom prst="rect">
            <a:avLst/>
          </a:prstGeom>
          <a:noFill/>
          <a:ln>
            <a:noFill/>
          </a:ln>
        </p:spPr>
      </p:pic>
      <p:sp>
        <p:nvSpPr>
          <p:cNvPr id="407" name="Google Shape;407;p50"/>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idx="1" type="body"/>
          </p:nvPr>
        </p:nvSpPr>
        <p:spPr>
          <a:xfrm>
            <a:off x="848969" y="1712366"/>
            <a:ext cx="9637395" cy="3441700"/>
          </a:xfrm>
          <a:prstGeom prst="rect">
            <a:avLst/>
          </a:prstGeom>
          <a:noFill/>
          <a:ln>
            <a:noFill/>
          </a:ln>
        </p:spPr>
        <p:txBody>
          <a:bodyPr anchorCtr="0" anchor="t" bIns="0" lIns="0" spcFirstLastPara="1" rIns="0" wrap="square" tIns="191125">
            <a:spAutoFit/>
          </a:bodyPr>
          <a:lstStyle/>
          <a:p>
            <a:pPr indent="0" lvl="0" marL="12700" rtl="0" algn="l">
              <a:lnSpc>
                <a:spcPct val="100000"/>
              </a:lnSpc>
              <a:spcBef>
                <a:spcPts val="0"/>
              </a:spcBef>
              <a:spcAft>
                <a:spcPts val="0"/>
              </a:spcAft>
              <a:buNone/>
            </a:pPr>
            <a:r>
              <a:rPr lang="en-US"/>
              <a:t>We can conclude that:</a:t>
            </a:r>
            <a:endParaRPr/>
          </a:p>
          <a:p>
            <a:pPr indent="-228600" lvl="0" marL="241300" marR="175895" rtl="0" algn="l">
              <a:lnSpc>
                <a:spcPct val="100000"/>
              </a:lnSpc>
              <a:spcBef>
                <a:spcPts val="1410"/>
              </a:spcBef>
              <a:spcAft>
                <a:spcPts val="0"/>
              </a:spcAft>
              <a:buClr>
                <a:srgbClr val="292929"/>
              </a:buClr>
              <a:buSzPts val="2200"/>
              <a:buFont typeface="Arial"/>
              <a:buChar char="•"/>
            </a:pPr>
            <a:r>
              <a:rPr lang="en-US"/>
              <a:t>The larger the flight amount at a launch site, the greater the success rate at a launch site.</a:t>
            </a:r>
            <a:endParaRPr/>
          </a:p>
          <a:p>
            <a:pPr indent="-227965" lvl="0" marL="240665" rtl="0" algn="l">
              <a:lnSpc>
                <a:spcPct val="100000"/>
              </a:lnSpc>
              <a:spcBef>
                <a:spcPts val="1400"/>
              </a:spcBef>
              <a:spcAft>
                <a:spcPts val="0"/>
              </a:spcAft>
              <a:buClr>
                <a:srgbClr val="000000"/>
              </a:buClr>
              <a:buSzPts val="2200"/>
              <a:buFont typeface="Arial"/>
              <a:buChar char="•"/>
            </a:pPr>
            <a:r>
              <a:rPr lang="en-US">
                <a:solidFill>
                  <a:srgbClr val="000000"/>
                </a:solidFill>
              </a:rPr>
              <a:t>Launch success rate started to increase in 2013 till 2020.</a:t>
            </a:r>
            <a:endParaRPr/>
          </a:p>
          <a:p>
            <a:pPr indent="-227965" lvl="0" marL="240665" rtl="0" algn="l">
              <a:lnSpc>
                <a:spcPct val="100000"/>
              </a:lnSpc>
              <a:spcBef>
                <a:spcPts val="1395"/>
              </a:spcBef>
              <a:spcAft>
                <a:spcPts val="0"/>
              </a:spcAft>
              <a:buClr>
                <a:srgbClr val="292929"/>
              </a:buClr>
              <a:buSzPts val="2200"/>
              <a:buFont typeface="Arial"/>
              <a:buChar char="•"/>
            </a:pPr>
            <a:r>
              <a:rPr lang="en-US"/>
              <a:t>Orbits </a:t>
            </a:r>
            <a:r>
              <a:rPr lang="en-US">
                <a:solidFill>
                  <a:srgbClr val="000000"/>
                </a:solidFill>
              </a:rPr>
              <a:t>ES-L1, GEO, HEO, SSO, VLEO had the most success rate.</a:t>
            </a:r>
            <a:endParaRPr/>
          </a:p>
          <a:p>
            <a:pPr indent="-227965" lvl="0" marL="240665" rtl="0" algn="l">
              <a:lnSpc>
                <a:spcPct val="100000"/>
              </a:lnSpc>
              <a:spcBef>
                <a:spcPts val="1405"/>
              </a:spcBef>
              <a:spcAft>
                <a:spcPts val="0"/>
              </a:spcAft>
              <a:buClr>
                <a:srgbClr val="292929"/>
              </a:buClr>
              <a:buSzPts val="2200"/>
              <a:buFont typeface="Arial"/>
              <a:buChar char="•"/>
            </a:pPr>
            <a:r>
              <a:rPr lang="en-US"/>
              <a:t>KSC LC-39A had the most successful launches of any sites.</a:t>
            </a:r>
            <a:endParaRPr/>
          </a:p>
          <a:p>
            <a:pPr indent="-227965" lvl="0" marL="240665" rtl="0" algn="l">
              <a:lnSpc>
                <a:spcPct val="100000"/>
              </a:lnSpc>
              <a:spcBef>
                <a:spcPts val="1405"/>
              </a:spcBef>
              <a:spcAft>
                <a:spcPts val="0"/>
              </a:spcAft>
              <a:buClr>
                <a:srgbClr val="292929"/>
              </a:buClr>
              <a:buSzPts val="2200"/>
              <a:buFont typeface="Arial"/>
              <a:buChar char="•"/>
            </a:pPr>
            <a:r>
              <a:rPr lang="en-US"/>
              <a:t>The Decision tree classifier is the best machine learning algorithm for this task.</a:t>
            </a:r>
            <a:endParaRPr/>
          </a:p>
        </p:txBody>
      </p:sp>
      <p:sp>
        <p:nvSpPr>
          <p:cNvPr id="413" name="Google Shape;413;p51"/>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414" name="Google Shape;414;p51"/>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8" name="Shape 418"/>
        <p:cNvGrpSpPr/>
        <p:nvPr/>
      </p:nvGrpSpPr>
      <p:grpSpPr>
        <a:xfrm>
          <a:off x="0" y="0"/>
          <a:ext cx="0" cy="0"/>
          <a:chOff x="0" y="0"/>
          <a:chExt cx="0" cy="0"/>
        </a:xfrm>
      </p:grpSpPr>
      <p:pic>
        <p:nvPicPr>
          <p:cNvPr id="419" name="Google Shape;419;p52"/>
          <p:cNvPicPr preferRelativeResize="0"/>
          <p:nvPr/>
        </p:nvPicPr>
        <p:blipFill rotWithShape="1">
          <a:blip r:embed="rId3">
            <a:alphaModFix/>
          </a:blip>
          <a:srcRect b="0" l="0" r="0" t="0"/>
          <a:stretch/>
        </p:blipFill>
        <p:spPr>
          <a:xfrm>
            <a:off x="0" y="0"/>
            <a:ext cx="12187239" cy="6857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3">
            <a:alphaModFix/>
          </a:blip>
          <a:srcRect b="0" l="0" r="0" t="0"/>
          <a:stretch/>
        </p:blipFill>
        <p:spPr>
          <a:xfrm>
            <a:off x="0" y="0"/>
            <a:ext cx="12187239" cy="6857997"/>
          </a:xfrm>
          <a:prstGeom prst="rect">
            <a:avLst/>
          </a:prstGeom>
          <a:noFill/>
          <a:ln>
            <a:noFill/>
          </a:ln>
        </p:spPr>
      </p:pic>
      <p:sp>
        <p:nvSpPr>
          <p:cNvPr id="73" name="Google Shape;73;p11"/>
          <p:cNvSpPr txBox="1"/>
          <p:nvPr/>
        </p:nvSpPr>
        <p:spPr>
          <a:xfrm>
            <a:off x="11965685" y="6393586"/>
            <a:ext cx="147955"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Helvetica Neue"/>
                <a:ea typeface="Helvetica Neue"/>
                <a:cs typeface="Helvetica Neue"/>
                <a:sym typeface="Helvetica Neue"/>
              </a:rPr>
              <a:t>5</a:t>
            </a:r>
            <a:endParaRPr sz="1600">
              <a:latin typeface="Helvetica Neue"/>
              <a:ea typeface="Helvetica Neue"/>
              <a:cs typeface="Helvetica Neue"/>
              <a:sym typeface="Helvetica Neue"/>
            </a:endParaRPr>
          </a:p>
        </p:txBody>
      </p:sp>
      <p:sp>
        <p:nvSpPr>
          <p:cNvPr id="74" name="Google Shape;74;p11"/>
          <p:cNvSpPr txBox="1"/>
          <p:nvPr/>
        </p:nvSpPr>
        <p:spPr>
          <a:xfrm>
            <a:off x="765048" y="2813304"/>
            <a:ext cx="1059180" cy="368935"/>
          </a:xfrm>
          <a:prstGeom prst="rect">
            <a:avLst/>
          </a:prstGeom>
          <a:solidFill>
            <a:srgbClr val="0947CA"/>
          </a:solidFill>
          <a:ln>
            <a:noFill/>
          </a:ln>
        </p:spPr>
        <p:txBody>
          <a:bodyPr anchorCtr="0" anchor="t" bIns="0" lIns="0" spcFirstLastPara="1" rIns="0" wrap="square" tIns="30475">
            <a:spAutoFit/>
          </a:bodyPr>
          <a:lstStyle/>
          <a:p>
            <a:pPr indent="0" lvl="0" marL="91440" rtl="0" algn="l">
              <a:lnSpc>
                <a:spcPct val="100000"/>
              </a:lnSpc>
              <a:spcBef>
                <a:spcPts val="0"/>
              </a:spcBef>
              <a:spcAft>
                <a:spcPts val="0"/>
              </a:spcAft>
              <a:buNone/>
            </a:pPr>
            <a:r>
              <a:rPr lang="en-US" sz="1800">
                <a:solidFill>
                  <a:srgbClr val="FFFFFF"/>
                </a:solidFill>
                <a:latin typeface="Calibri"/>
                <a:ea typeface="Calibri"/>
                <a:cs typeface="Calibri"/>
                <a:sym typeface="Calibri"/>
              </a:rPr>
              <a:t>Section 1</a:t>
            </a: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nvSpPr>
        <p:spPr>
          <a:xfrm>
            <a:off x="11231626" y="6080861"/>
            <a:ext cx="147955"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Helvetica Neue"/>
                <a:ea typeface="Helvetica Neue"/>
                <a:cs typeface="Helvetica Neue"/>
                <a:sym typeface="Helvetica Neue"/>
              </a:rPr>
              <a:t>6</a:t>
            </a:r>
            <a:endParaRPr sz="1600">
              <a:latin typeface="Helvetica Neue"/>
              <a:ea typeface="Helvetica Neue"/>
              <a:cs typeface="Helvetica Neue"/>
              <a:sym typeface="Helvetica Neue"/>
            </a:endParaRPr>
          </a:p>
        </p:txBody>
      </p:sp>
      <p:sp>
        <p:nvSpPr>
          <p:cNvPr id="80" name="Google Shape;80;p12"/>
          <p:cNvSpPr txBox="1"/>
          <p:nvPr/>
        </p:nvSpPr>
        <p:spPr>
          <a:xfrm>
            <a:off x="848969" y="1418615"/>
            <a:ext cx="9232900" cy="4330065"/>
          </a:xfrm>
          <a:prstGeom prst="rect">
            <a:avLst/>
          </a:prstGeom>
          <a:noFill/>
          <a:ln>
            <a:noFill/>
          </a:ln>
        </p:spPr>
        <p:txBody>
          <a:bodyPr anchorCtr="0" anchor="t" bIns="0" lIns="0" spcFirstLastPara="1" rIns="0" wrap="square" tIns="191125">
            <a:spAutoFit/>
          </a:bodyPr>
          <a:lstStyle/>
          <a:p>
            <a:pPr indent="0" lvl="0" marL="12700" rtl="0" algn="l">
              <a:lnSpc>
                <a:spcPct val="100000"/>
              </a:lnSpc>
              <a:spcBef>
                <a:spcPts val="0"/>
              </a:spcBef>
              <a:spcAft>
                <a:spcPts val="0"/>
              </a:spcAft>
              <a:buNone/>
            </a:pPr>
            <a:r>
              <a:rPr lang="en-US" sz="2200">
                <a:solidFill>
                  <a:srgbClr val="0A48CA"/>
                </a:solidFill>
                <a:latin typeface="Helvetica Neue"/>
                <a:ea typeface="Helvetica Neue"/>
                <a:cs typeface="Helvetica Neue"/>
                <a:sym typeface="Helvetica Neue"/>
              </a:rPr>
              <a:t>Executive Summary</a:t>
            </a:r>
            <a:endParaRPr sz="2200">
              <a:latin typeface="Helvetica Neue"/>
              <a:ea typeface="Helvetica Neue"/>
              <a:cs typeface="Helvetica Neue"/>
              <a:sym typeface="Helvetica Neue"/>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Data collection methodology:</a:t>
            </a:r>
            <a:endParaRPr sz="2200">
              <a:latin typeface="Helvetica Neue"/>
              <a:ea typeface="Helvetica Neue"/>
              <a:cs typeface="Helvetica Neue"/>
              <a:sym typeface="Helvetica Neue"/>
            </a:endParaRPr>
          </a:p>
          <a:p>
            <a:pPr indent="-227965" lvl="1" marL="697865" rtl="0" algn="l">
              <a:lnSpc>
                <a:spcPct val="100000"/>
              </a:lnSpc>
              <a:spcBef>
                <a:spcPts val="1420"/>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Data was collected using SpaceX API and web scraping from Wikipedia</a:t>
            </a:r>
            <a:endParaRPr sz="1900">
              <a:latin typeface="Helvetica Neue"/>
              <a:ea typeface="Helvetica Neue"/>
              <a:cs typeface="Helvetica Neue"/>
              <a:sym typeface="Helvetica Neue"/>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Perform data wrangling</a:t>
            </a:r>
            <a:endParaRPr sz="2200">
              <a:latin typeface="Helvetica Neue"/>
              <a:ea typeface="Helvetica Neue"/>
              <a:cs typeface="Helvetica Neue"/>
              <a:sym typeface="Helvetica Neue"/>
            </a:endParaRPr>
          </a:p>
          <a:p>
            <a:pPr indent="-228600" lvl="1" marL="698500" marR="5080" rtl="0" algn="l">
              <a:lnSpc>
                <a:spcPct val="100000"/>
              </a:lnSpc>
              <a:spcBef>
                <a:spcPts val="1415"/>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Find some patterns in the data and determine what would be the label for training supervised models</a:t>
            </a:r>
            <a:endParaRPr sz="1900">
              <a:latin typeface="Helvetica Neue"/>
              <a:ea typeface="Helvetica Neue"/>
              <a:cs typeface="Helvetica Neue"/>
              <a:sym typeface="Helvetica Neue"/>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Perform exploratory data analysis (EDA) using visualization and SQL</a:t>
            </a:r>
            <a:endParaRPr sz="2200">
              <a:latin typeface="Helvetica Neue"/>
              <a:ea typeface="Helvetica Neue"/>
              <a:cs typeface="Helvetica Neue"/>
              <a:sym typeface="Helvetica Neue"/>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Perform interactive visual analytics using Folium and Plotly Dash</a:t>
            </a:r>
            <a:endParaRPr sz="2200">
              <a:latin typeface="Helvetica Neue"/>
              <a:ea typeface="Helvetica Neue"/>
              <a:cs typeface="Helvetica Neue"/>
              <a:sym typeface="Helvetica Neue"/>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Perform predictive analysis using classification models</a:t>
            </a:r>
            <a:endParaRPr sz="2200">
              <a:latin typeface="Helvetica Neue"/>
              <a:ea typeface="Helvetica Neue"/>
              <a:cs typeface="Helvetica Neue"/>
              <a:sym typeface="Helvetica Neue"/>
            </a:endParaRPr>
          </a:p>
        </p:txBody>
      </p:sp>
      <p:sp>
        <p:nvSpPr>
          <p:cNvPr id="81" name="Google Shape;81;p12"/>
          <p:cNvSpPr txBox="1"/>
          <p:nvPr/>
        </p:nvSpPr>
        <p:spPr>
          <a:xfrm>
            <a:off x="1306194" y="5903772"/>
            <a:ext cx="5349240" cy="314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How to build, tune, evaluate classification models</a:t>
            </a:r>
            <a:endParaRPr sz="1900">
              <a:latin typeface="Helvetica Neue"/>
              <a:ea typeface="Helvetica Neue"/>
              <a:cs typeface="Helvetica Neue"/>
              <a:sym typeface="Helvetica Neue"/>
            </a:endParaRPr>
          </a:p>
        </p:txBody>
      </p:sp>
      <p:sp>
        <p:nvSpPr>
          <p:cNvPr id="82" name="Google Shape;82;p12"/>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nvSpPr>
        <p:spPr>
          <a:xfrm>
            <a:off x="848969" y="1842261"/>
            <a:ext cx="10325100" cy="344741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Describe how data sets were collected.</a:t>
            </a:r>
            <a:endParaRPr sz="2200">
              <a:latin typeface="Helvetica Neue"/>
              <a:ea typeface="Helvetica Neue"/>
              <a:cs typeface="Helvetica Neue"/>
              <a:sym typeface="Helvetica Neue"/>
            </a:endParaRPr>
          </a:p>
          <a:p>
            <a:pPr indent="-227965" lvl="1" marL="697865" rtl="0" algn="l">
              <a:lnSpc>
                <a:spcPct val="100000"/>
              </a:lnSpc>
              <a:spcBef>
                <a:spcPts val="143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Data collection was done using get request to the SpaceX API</a:t>
            </a:r>
            <a:endParaRPr sz="1800">
              <a:latin typeface="Helvetica Neue"/>
              <a:ea typeface="Helvetica Neue"/>
              <a:cs typeface="Helvetica Neue"/>
              <a:sym typeface="Helvetica Neue"/>
            </a:endParaRPr>
          </a:p>
          <a:p>
            <a:pPr indent="-228600" lvl="1" marL="698500" marR="5080" rtl="0" algn="l">
              <a:lnSpc>
                <a:spcPct val="100000"/>
              </a:lnSpc>
              <a:spcBef>
                <a:spcPts val="139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Next, we decoded the response content as Json using .json() function call and turn it into a pandas dataframe using .json_normalize()</a:t>
            </a:r>
            <a:endParaRPr sz="1800">
              <a:latin typeface="Helvetica Neue"/>
              <a:ea typeface="Helvetica Neue"/>
              <a:cs typeface="Helvetica Neue"/>
              <a:sym typeface="Helvetica Neue"/>
            </a:endParaRPr>
          </a:p>
          <a:p>
            <a:pPr indent="-228600" lvl="1" marL="698500" marR="110489" rtl="0" algn="l">
              <a:lnSpc>
                <a:spcPct val="100000"/>
              </a:lnSpc>
              <a:spcBef>
                <a:spcPts val="140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We then cleaned the data, checked for missing values and fill in the missing values with the mean where necessary</a:t>
            </a:r>
            <a:endParaRPr sz="1800">
              <a:latin typeface="Helvetica Neue"/>
              <a:ea typeface="Helvetica Neue"/>
              <a:cs typeface="Helvetica Neue"/>
              <a:sym typeface="Helvetica Neue"/>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In addition, we performed web scraping from Wikipedia with BeautifulSoup</a:t>
            </a:r>
            <a:endParaRPr sz="1800">
              <a:latin typeface="Helvetica Neue"/>
              <a:ea typeface="Helvetica Neue"/>
              <a:cs typeface="Helvetica Neue"/>
              <a:sym typeface="Helvetica Neue"/>
            </a:endParaRPr>
          </a:p>
          <a:p>
            <a:pPr indent="-228600" lvl="1" marL="698500" marR="104775" rtl="0" algn="l">
              <a:lnSpc>
                <a:spcPct val="100000"/>
              </a:lnSpc>
              <a:spcBef>
                <a:spcPts val="139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objective was to extract the launch records as HTML table, parse the table and convert it to a pandas dataframe for future analysis</a:t>
            </a:r>
            <a:endParaRPr sz="1800">
              <a:latin typeface="Helvetica Neue"/>
              <a:ea typeface="Helvetica Neue"/>
              <a:cs typeface="Helvetica Neue"/>
              <a:sym typeface="Helvetica Neue"/>
            </a:endParaRPr>
          </a:p>
        </p:txBody>
      </p:sp>
      <p:sp>
        <p:nvSpPr>
          <p:cNvPr id="88" name="Google Shape;88;p13"/>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
        <p:nvSpPr>
          <p:cNvPr id="89" name="Google Shape;89;p13"/>
          <p:cNvSpPr txBox="1"/>
          <p:nvPr>
            <p:ph type="title"/>
          </p:nvPr>
        </p:nvSpPr>
        <p:spPr>
          <a:xfrm>
            <a:off x="848969" y="417703"/>
            <a:ext cx="9920605" cy="764489"/>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899566" y="1816988"/>
            <a:ext cx="4415790" cy="3163570"/>
          </a:xfrm>
          <a:prstGeom prst="rect">
            <a:avLst/>
          </a:prstGeom>
          <a:noFill/>
          <a:ln>
            <a:noFill/>
          </a:ln>
        </p:spPr>
        <p:txBody>
          <a:bodyPr anchorCtr="0" anchor="t" bIns="0" lIns="0" spcFirstLastPara="1" rIns="0" wrap="square" tIns="12050">
            <a:spAutoFit/>
          </a:bodyPr>
          <a:lstStyle/>
          <a:p>
            <a:pPr indent="-228600" lvl="0" marL="241300" marR="20193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used the get request to the SpaceX API to collect data, clean the requested data and did some basic data wrangling and formatting</a:t>
            </a:r>
            <a:endParaRPr sz="2200">
              <a:latin typeface="Helvetica Neue"/>
              <a:ea typeface="Helvetica Neue"/>
              <a:cs typeface="Helvetica Neue"/>
              <a:sym typeface="Helvetica Neue"/>
            </a:endParaRPr>
          </a:p>
          <a:p>
            <a:pPr indent="-227965" lvl="0" marL="240665" marR="19050" rtl="0" algn="l">
              <a:lnSpc>
                <a:spcPct val="127699"/>
              </a:lnSpc>
              <a:spcBef>
                <a:spcPts val="1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link to the notebook: </a:t>
            </a:r>
            <a:r>
              <a:rPr lang="en-US" sz="2200" u="sng">
                <a:solidFill>
                  <a:schemeClr val="hlink"/>
                </a:solidFill>
                <a:latin typeface="Helvetica Neue"/>
                <a:ea typeface="Helvetica Neue"/>
                <a:cs typeface="Helvetica Neue"/>
                <a:sym typeface="Helvetica Neue"/>
                <a:hlinkClick r:id="rId3"/>
              </a:rPr>
              <a:t>https://github.com/Abiolar11/capsto</a:t>
            </a:r>
            <a:endParaRPr sz="2200">
              <a:latin typeface="Helvetica Neue"/>
              <a:ea typeface="Helvetica Neue"/>
              <a:cs typeface="Helvetica Neue"/>
              <a:sym typeface="Helvetica Neue"/>
            </a:endParaRPr>
          </a:p>
          <a:p>
            <a:pPr indent="0" lvl="0" marL="12700" rtl="0" algn="l">
              <a:lnSpc>
                <a:spcPct val="102045"/>
              </a:lnSpc>
              <a:spcBef>
                <a:spcPts val="0"/>
              </a:spcBef>
              <a:spcAft>
                <a:spcPts val="0"/>
              </a:spcAft>
              <a:buNone/>
            </a:pPr>
            <a:r>
              <a:rPr lang="en-US" sz="2200" u="sng">
                <a:solidFill>
                  <a:schemeClr val="hlink"/>
                </a:solidFill>
                <a:latin typeface="Helvetica Neue"/>
                <a:ea typeface="Helvetica Neue"/>
                <a:cs typeface="Helvetica Neue"/>
                <a:sym typeface="Helvetica Neue"/>
                <a:hlinkClick r:id="rId4"/>
              </a:rPr>
              <a:t>ne/blob/main/Data%20collection.ipy</a:t>
            </a:r>
            <a:endParaRPr sz="2200">
              <a:latin typeface="Helvetica Neue"/>
              <a:ea typeface="Helvetica Neue"/>
              <a:cs typeface="Helvetica Neue"/>
              <a:sym typeface="Helvetica Neue"/>
            </a:endParaRPr>
          </a:p>
          <a:p>
            <a:pPr indent="0" lvl="0" marL="12700" rtl="0" algn="l">
              <a:lnSpc>
                <a:spcPct val="114090"/>
              </a:lnSpc>
              <a:spcBef>
                <a:spcPts val="0"/>
              </a:spcBef>
              <a:spcAft>
                <a:spcPts val="0"/>
              </a:spcAft>
              <a:buNone/>
            </a:pPr>
            <a:r>
              <a:rPr lang="en-US" sz="2200" u="sng">
                <a:solidFill>
                  <a:schemeClr val="hlink"/>
                </a:solidFill>
                <a:latin typeface="Helvetica Neue"/>
                <a:ea typeface="Helvetica Neue"/>
                <a:cs typeface="Helvetica Neue"/>
                <a:sym typeface="Helvetica Neue"/>
                <a:hlinkClick r:id="rId5"/>
              </a:rPr>
              <a:t>nb</a:t>
            </a:r>
            <a:endParaRPr sz="2200">
              <a:latin typeface="Helvetica Neue"/>
              <a:ea typeface="Helvetica Neue"/>
              <a:cs typeface="Helvetica Neue"/>
              <a:sym typeface="Helvetica Neue"/>
            </a:endParaRPr>
          </a:p>
        </p:txBody>
      </p:sp>
      <p:sp>
        <p:nvSpPr>
          <p:cNvPr id="95" name="Google Shape;95;p14"/>
          <p:cNvSpPr txBox="1"/>
          <p:nvPr>
            <p:ph type="title"/>
          </p:nvPr>
        </p:nvSpPr>
        <p:spPr>
          <a:xfrm>
            <a:off x="848969" y="417703"/>
            <a:ext cx="5856605" cy="5892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Data Collection – SpaceX API</a:t>
            </a:r>
            <a:endParaRPr/>
          </a:p>
        </p:txBody>
      </p:sp>
      <p:pic>
        <p:nvPicPr>
          <p:cNvPr id="96" name="Google Shape;96;p14"/>
          <p:cNvPicPr preferRelativeResize="0"/>
          <p:nvPr/>
        </p:nvPicPr>
        <p:blipFill rotWithShape="1">
          <a:blip r:embed="rId6">
            <a:alphaModFix/>
          </a:blip>
          <a:srcRect b="0" l="0" r="0" t="0"/>
          <a:stretch/>
        </p:blipFill>
        <p:spPr>
          <a:xfrm>
            <a:off x="5943600" y="1766316"/>
            <a:ext cx="5341620" cy="1205484"/>
          </a:xfrm>
          <a:prstGeom prst="rect">
            <a:avLst/>
          </a:prstGeom>
          <a:noFill/>
          <a:ln>
            <a:noFill/>
          </a:ln>
        </p:spPr>
      </p:pic>
      <p:pic>
        <p:nvPicPr>
          <p:cNvPr id="97" name="Google Shape;97;p14"/>
          <p:cNvPicPr preferRelativeResize="0"/>
          <p:nvPr/>
        </p:nvPicPr>
        <p:blipFill rotWithShape="1">
          <a:blip r:embed="rId7">
            <a:alphaModFix/>
          </a:blip>
          <a:srcRect b="0" l="0" r="0" t="0"/>
          <a:stretch/>
        </p:blipFill>
        <p:spPr>
          <a:xfrm>
            <a:off x="6073140" y="3409188"/>
            <a:ext cx="5082540" cy="1674876"/>
          </a:xfrm>
          <a:prstGeom prst="rect">
            <a:avLst/>
          </a:prstGeom>
          <a:noFill/>
          <a:ln>
            <a:noFill/>
          </a:ln>
        </p:spPr>
      </p:pic>
      <p:sp>
        <p:nvSpPr>
          <p:cNvPr id="98" name="Google Shape;98;p14"/>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1001369" y="1809114"/>
            <a:ext cx="3745229" cy="4070350"/>
          </a:xfrm>
          <a:prstGeom prst="rect">
            <a:avLst/>
          </a:prstGeom>
          <a:noFill/>
          <a:ln>
            <a:noFill/>
          </a:ln>
        </p:spPr>
        <p:txBody>
          <a:bodyPr anchorCtr="0" anchor="t" bIns="0" lIns="0" spcFirstLastPara="1" rIns="0" wrap="square" tIns="12050">
            <a:spAutoFit/>
          </a:bodyPr>
          <a:lstStyle/>
          <a:p>
            <a:pPr indent="-228600" lvl="0" marL="241300" marR="16891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applied web scraping to webscrap Falcon 9 launch records with BeautifulSoup</a:t>
            </a:r>
            <a:endParaRPr sz="2200">
              <a:latin typeface="Helvetica Neue"/>
              <a:ea typeface="Helvetica Neue"/>
              <a:cs typeface="Helvetica Neue"/>
              <a:sym typeface="Helvetica Neue"/>
            </a:endParaRPr>
          </a:p>
          <a:p>
            <a:pPr indent="-228600" lvl="0" marL="241300" marR="572135" rtl="0" algn="just">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parsed the table and converted it to a pandas dataframe</a:t>
            </a:r>
            <a:endParaRPr sz="2200">
              <a:latin typeface="Helvetica Neue"/>
              <a:ea typeface="Helvetica Neue"/>
              <a:cs typeface="Helvetica Neue"/>
              <a:sym typeface="Helvetica Neue"/>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Here’s the link to the notebook: </a:t>
            </a:r>
            <a:r>
              <a:rPr lang="en-US" sz="2200" u="sng">
                <a:solidFill>
                  <a:schemeClr val="hlink"/>
                </a:solidFill>
                <a:latin typeface="Helvetica Neue"/>
                <a:ea typeface="Helvetica Neue"/>
                <a:cs typeface="Helvetica Neue"/>
                <a:sym typeface="Helvetica Neue"/>
                <a:hlinkClick r:id="rId3"/>
              </a:rPr>
              <a:t>https://github.com/Abiolar11</a:t>
            </a:r>
            <a:endParaRPr sz="2200">
              <a:latin typeface="Helvetica Neue"/>
              <a:ea typeface="Helvetica Neue"/>
              <a:cs typeface="Helvetica Neue"/>
              <a:sym typeface="Helvetica Neue"/>
            </a:endParaRPr>
          </a:p>
          <a:p>
            <a:pPr indent="0" lvl="0" marL="241300" marR="105410" rtl="0" algn="l">
              <a:lnSpc>
                <a:spcPct val="100000"/>
              </a:lnSpc>
              <a:spcBef>
                <a:spcPts val="0"/>
              </a:spcBef>
              <a:spcAft>
                <a:spcPts val="0"/>
              </a:spcAft>
              <a:buNone/>
            </a:pPr>
            <a:r>
              <a:rPr lang="en-US" sz="2200" u="sng">
                <a:solidFill>
                  <a:schemeClr val="hlink"/>
                </a:solidFill>
                <a:latin typeface="Helvetica Neue"/>
                <a:ea typeface="Helvetica Neue"/>
                <a:cs typeface="Helvetica Neue"/>
                <a:sym typeface="Helvetica Neue"/>
                <a:hlinkClick r:id="rId4"/>
              </a:rPr>
              <a:t>/capstone/blob/main/Data%</a:t>
            </a:r>
            <a:r>
              <a:rPr lang="en-US" sz="2200">
                <a:solidFill>
                  <a:srgbClr val="0462C1"/>
                </a:solidFill>
                <a:latin typeface="Helvetica Neue"/>
                <a:ea typeface="Helvetica Neue"/>
                <a:cs typeface="Helvetica Neue"/>
                <a:sym typeface="Helvetica Neue"/>
              </a:rPr>
              <a:t> </a:t>
            </a:r>
            <a:r>
              <a:rPr lang="en-US" sz="2200" u="sng">
                <a:solidFill>
                  <a:schemeClr val="hlink"/>
                </a:solidFill>
                <a:latin typeface="Helvetica Neue"/>
                <a:ea typeface="Helvetica Neue"/>
                <a:cs typeface="Helvetica Neue"/>
                <a:sym typeface="Helvetica Neue"/>
                <a:hlinkClick r:id="rId5"/>
              </a:rPr>
              <a:t>20Web%20Scraping.ipynb</a:t>
            </a:r>
            <a:endParaRPr sz="2200">
              <a:latin typeface="Helvetica Neue"/>
              <a:ea typeface="Helvetica Neue"/>
              <a:cs typeface="Helvetica Neue"/>
              <a:sym typeface="Helvetica Neue"/>
            </a:endParaRPr>
          </a:p>
        </p:txBody>
      </p:sp>
      <p:sp>
        <p:nvSpPr>
          <p:cNvPr id="104" name="Google Shape;104;p15"/>
          <p:cNvSpPr txBox="1"/>
          <p:nvPr>
            <p:ph type="title"/>
          </p:nvPr>
        </p:nvSpPr>
        <p:spPr>
          <a:xfrm>
            <a:off x="848969" y="417703"/>
            <a:ext cx="9920605" cy="764489"/>
          </a:xfrm>
          <a:prstGeom prst="rect">
            <a:avLst/>
          </a:prstGeom>
          <a:noFill/>
          <a:ln>
            <a:noFill/>
          </a:ln>
        </p:spPr>
        <p:txBody>
          <a:bodyPr anchorCtr="0" anchor="t" bIns="0" lIns="0" spcFirstLastPara="1" rIns="0" wrap="square" tIns="187250">
            <a:spAutoFit/>
          </a:bodyPr>
          <a:lstStyle/>
          <a:p>
            <a:pPr indent="0" lvl="0" marL="165100" rtl="0" algn="l">
              <a:lnSpc>
                <a:spcPct val="100000"/>
              </a:lnSpc>
              <a:spcBef>
                <a:spcPts val="0"/>
              </a:spcBef>
              <a:spcAft>
                <a:spcPts val="0"/>
              </a:spcAft>
              <a:buNone/>
            </a:pPr>
            <a:r>
              <a:rPr lang="en-US"/>
              <a:t>Data Collection - Scraping</a:t>
            </a:r>
            <a:endParaRPr/>
          </a:p>
        </p:txBody>
      </p:sp>
      <p:pic>
        <p:nvPicPr>
          <p:cNvPr id="105" name="Google Shape;105;p15"/>
          <p:cNvPicPr preferRelativeResize="0"/>
          <p:nvPr/>
        </p:nvPicPr>
        <p:blipFill rotWithShape="1">
          <a:blip r:embed="rId6">
            <a:alphaModFix/>
          </a:blip>
          <a:srcRect b="0" l="0" r="0" t="0"/>
          <a:stretch/>
        </p:blipFill>
        <p:spPr>
          <a:xfrm>
            <a:off x="6096000" y="1842516"/>
            <a:ext cx="5231892" cy="1790699"/>
          </a:xfrm>
          <a:prstGeom prst="rect">
            <a:avLst/>
          </a:prstGeom>
          <a:noFill/>
          <a:ln>
            <a:noFill/>
          </a:ln>
        </p:spPr>
      </p:pic>
      <p:pic>
        <p:nvPicPr>
          <p:cNvPr id="106" name="Google Shape;106;p15"/>
          <p:cNvPicPr preferRelativeResize="0"/>
          <p:nvPr/>
        </p:nvPicPr>
        <p:blipFill rotWithShape="1">
          <a:blip r:embed="rId7">
            <a:alphaModFix/>
          </a:blip>
          <a:srcRect b="0" l="0" r="0" t="0"/>
          <a:stretch/>
        </p:blipFill>
        <p:spPr>
          <a:xfrm>
            <a:off x="5995415" y="3866388"/>
            <a:ext cx="5405628" cy="2453640"/>
          </a:xfrm>
          <a:prstGeom prst="rect">
            <a:avLst/>
          </a:prstGeom>
          <a:noFill/>
          <a:ln>
            <a:noFill/>
          </a:ln>
        </p:spPr>
      </p:pic>
      <p:sp>
        <p:nvSpPr>
          <p:cNvPr id="107" name="Google Shape;107;p15"/>
          <p:cNvSpPr txBox="1"/>
          <p:nvPr>
            <p:ph idx="12" type="sldNum"/>
          </p:nvPr>
        </p:nvSpPr>
        <p:spPr>
          <a:xfrm>
            <a:off x="11084306" y="6103723"/>
            <a:ext cx="333374" cy="255270"/>
          </a:xfrm>
          <a:prstGeom prst="rect">
            <a:avLst/>
          </a:prstGeom>
          <a:noFill/>
          <a:ln>
            <a:noFill/>
          </a:ln>
        </p:spPr>
        <p:txBody>
          <a:bodyPr anchorCtr="0" anchor="t" bIns="0" lIns="0" spcFirstLastPara="1" rIns="0" wrap="square" tIns="0">
            <a:spAutoFit/>
          </a:bodyPr>
          <a:lstStyle/>
          <a:p>
            <a:pPr indent="0" lvl="0" marL="38100" rtl="0" algn="l">
              <a:lnSpc>
                <a:spcPct val="114687"/>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